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404" r:id="rId2"/>
    <p:sldId id="257" r:id="rId3"/>
    <p:sldId id="522" r:id="rId4"/>
    <p:sldId id="556" r:id="rId5"/>
    <p:sldId id="523" r:id="rId6"/>
    <p:sldId id="258" r:id="rId7"/>
    <p:sldId id="559" r:id="rId8"/>
    <p:sldId id="261" r:id="rId9"/>
    <p:sldId id="262" r:id="rId10"/>
    <p:sldId id="263" r:id="rId11"/>
    <p:sldId id="524" r:id="rId12"/>
    <p:sldId id="268" r:id="rId13"/>
    <p:sldId id="266" r:id="rId14"/>
    <p:sldId id="529" r:id="rId15"/>
    <p:sldId id="270" r:id="rId16"/>
    <p:sldId id="271" r:id="rId17"/>
    <p:sldId id="267" r:id="rId18"/>
    <p:sldId id="525" r:id="rId19"/>
    <p:sldId id="554" r:id="rId20"/>
    <p:sldId id="528" r:id="rId21"/>
    <p:sldId id="274" r:id="rId22"/>
    <p:sldId id="283" r:id="rId23"/>
    <p:sldId id="560" r:id="rId24"/>
    <p:sldId id="288" r:id="rId25"/>
    <p:sldId id="547" r:id="rId26"/>
    <p:sldId id="557" r:id="rId27"/>
    <p:sldId id="537" r:id="rId28"/>
    <p:sldId id="548" r:id="rId29"/>
    <p:sldId id="290" r:id="rId30"/>
    <p:sldId id="289" r:id="rId31"/>
    <p:sldId id="279" r:id="rId32"/>
    <p:sldId id="278" r:id="rId33"/>
    <p:sldId id="269" r:id="rId34"/>
    <p:sldId id="534" r:id="rId35"/>
    <p:sldId id="280" r:id="rId36"/>
    <p:sldId id="538" r:id="rId37"/>
    <p:sldId id="539" r:id="rId38"/>
    <p:sldId id="286" r:id="rId39"/>
    <p:sldId id="541" r:id="rId40"/>
    <p:sldId id="542" r:id="rId41"/>
    <p:sldId id="307" r:id="rId42"/>
    <p:sldId id="549" r:id="rId43"/>
    <p:sldId id="543" r:id="rId44"/>
    <p:sldId id="558" r:id="rId45"/>
    <p:sldId id="550" r:id="rId46"/>
    <p:sldId id="294" r:id="rId47"/>
    <p:sldId id="551" r:id="rId48"/>
    <p:sldId id="295" r:id="rId49"/>
    <p:sldId id="296" r:id="rId50"/>
    <p:sldId id="552" r:id="rId51"/>
    <p:sldId id="285" r:id="rId52"/>
    <p:sldId id="308" r:id="rId53"/>
    <p:sldId id="309" r:id="rId54"/>
  </p:sldIdLst>
  <p:sldSz cx="12192000" cy="6858000"/>
  <p:notesSz cx="6858000" cy="9144000"/>
  <p:embeddedFontLst>
    <p:embeddedFont>
      <p:font typeface="Helvetica" panose="020B060402020202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CD" id="{939F1170-A45D-4989-A48A-64EB36007AAD}">
          <p14:sldIdLst>
            <p14:sldId id="404"/>
            <p14:sldId id="257"/>
            <p14:sldId id="522"/>
            <p14:sldId id="556"/>
            <p14:sldId id="523"/>
            <p14:sldId id="258"/>
          </p14:sldIdLst>
        </p14:section>
        <p14:section name="CI" id="{567E1593-5186-4A90-8A5C-7D1FF40B5BA5}">
          <p14:sldIdLst>
            <p14:sldId id="559"/>
            <p14:sldId id="261"/>
            <p14:sldId id="262"/>
            <p14:sldId id="263"/>
            <p14:sldId id="524"/>
            <p14:sldId id="268"/>
            <p14:sldId id="266"/>
            <p14:sldId id="529"/>
            <p14:sldId id="270"/>
            <p14:sldId id="271"/>
            <p14:sldId id="267"/>
            <p14:sldId id="525"/>
            <p14:sldId id="554"/>
            <p14:sldId id="528"/>
            <p14:sldId id="274"/>
            <p14:sldId id="283"/>
          </p14:sldIdLst>
        </p14:section>
        <p14:section name="CD" id="{21F47AD4-24F9-413F-8A46-0B47C7F71A17}">
          <p14:sldIdLst>
            <p14:sldId id="560"/>
            <p14:sldId id="288"/>
            <p14:sldId id="547"/>
            <p14:sldId id="557"/>
            <p14:sldId id="537"/>
            <p14:sldId id="548"/>
            <p14:sldId id="290"/>
            <p14:sldId id="289"/>
            <p14:sldId id="279"/>
            <p14:sldId id="278"/>
            <p14:sldId id="269"/>
            <p14:sldId id="534"/>
            <p14:sldId id="280"/>
            <p14:sldId id="538"/>
            <p14:sldId id="539"/>
            <p14:sldId id="286"/>
            <p14:sldId id="541"/>
            <p14:sldId id="542"/>
            <p14:sldId id="307"/>
            <p14:sldId id="549"/>
            <p14:sldId id="543"/>
            <p14:sldId id="558"/>
            <p14:sldId id="550"/>
            <p14:sldId id="294"/>
            <p14:sldId id="551"/>
            <p14:sldId id="295"/>
            <p14:sldId id="296"/>
            <p14:sldId id="552"/>
            <p14:sldId id="285"/>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1" autoAdjust="0"/>
    <p:restoredTop sz="70059" autoAdjust="0"/>
  </p:normalViewPr>
  <p:slideViewPr>
    <p:cSldViewPr snapToGrid="0">
      <p:cViewPr varScale="1">
        <p:scale>
          <a:sx n="52" d="100"/>
          <a:sy n="52" d="100"/>
        </p:scale>
        <p:origin x="912" y="44"/>
      </p:cViewPr>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339625AF-45C8-4DAE-A737-497B9AE93709}"/>
    <pc:docChg chg="custSel modSld">
      <pc:chgData name="Mitchell Wand" userId="de9b44c55c049659" providerId="LiveId" clId="{339625AF-45C8-4DAE-A737-497B9AE93709}" dt="2024-10-16T17:19:02.675" v="1" actId="20577"/>
      <pc:docMkLst>
        <pc:docMk/>
      </pc:docMkLst>
      <pc:sldChg chg="modSp mod chgLayout modNotesTx">
        <pc:chgData name="Mitchell Wand" userId="de9b44c55c049659" providerId="LiveId" clId="{339625AF-45C8-4DAE-A737-497B9AE93709}" dt="2024-10-16T17:19:02.675" v="1" actId="20577"/>
        <pc:sldMkLst>
          <pc:docMk/>
          <pc:sldMk cId="3856103181" sldId="404"/>
        </pc:sldMkLst>
        <pc:spChg chg="mod ord">
          <ac:chgData name="Mitchell Wand" userId="de9b44c55c049659" providerId="LiveId" clId="{339625AF-45C8-4DAE-A737-497B9AE93709}" dt="2024-10-16T17:18:50.718" v="0" actId="700"/>
          <ac:spMkLst>
            <pc:docMk/>
            <pc:sldMk cId="3856103181" sldId="404"/>
            <ac:spMk id="116" creationId="{00000000-0000-0000-0000-000000000000}"/>
          </ac:spMkLst>
        </pc:spChg>
        <pc:spChg chg="mod ord">
          <ac:chgData name="Mitchell Wand" userId="de9b44c55c049659" providerId="LiveId" clId="{339625AF-45C8-4DAE-A737-497B9AE93709}" dt="2024-10-16T17:18:50.718" v="0" actId="700"/>
          <ac:spMkLst>
            <pc:docMk/>
            <pc:sldMk cId="3856103181" sldId="404"/>
            <ac:spMk id="117" creationId="{00000000-0000-0000-0000-000000000000}"/>
          </ac:spMkLst>
        </pc:spChg>
        <pc:spChg chg="mod ord">
          <ac:chgData name="Mitchell Wand" userId="de9b44c55c049659" providerId="LiveId" clId="{339625AF-45C8-4DAE-A737-497B9AE93709}" dt="2024-10-16T17:18:50.718" v="0" actId="700"/>
          <ac:spMkLst>
            <pc:docMk/>
            <pc:sldMk cId="3856103181" sldId="404"/>
            <ac:spMk id="1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5/22/2026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9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dirty="0"/>
              <a:t>Here is a workflow that we used to test changes in the </a:t>
            </a:r>
            <a:r>
              <a:rPr lang="en-US" dirty="0" err="1"/>
              <a:t>autograder</a:t>
            </a:r>
            <a:r>
              <a:rPr lang="en-US" dirty="0"/>
              <a:t> (in a past semester) –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lang="en-US" dirty="0"/>
              <a:t>On the left, we can see the workflow that is run every time that we push a commit to the repository that hosts the </a:t>
            </a:r>
            <a:r>
              <a:rPr lang="en-US" dirty="0" err="1"/>
              <a:t>autograder</a:t>
            </a:r>
            <a:r>
              <a:rPr lang="en-US" dirty="0"/>
              <a:t>. 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spec</a:t>
            </a:r>
            <a:r>
              <a:rPr lang="en-US" dirty="0"/>
              <a:t>ifi</a:t>
            </a:r>
            <a:r>
              <a:rPr dirty="0"/>
              <a:t>c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There are dragons in “transitive dependencies” but that is the subject for another lecture that we would probably need to call “dependency hell”</a:t>
            </a:r>
          </a:p>
        </p:txBody>
      </p:sp>
    </p:spTree>
    <p:extLst>
      <p:ext uri="{BB962C8B-B14F-4D97-AF65-F5344CB8AC3E}">
        <p14:creationId xmlns:p14="http://schemas.microsoft.com/office/powerpoint/2010/main" val="362195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81D-F9EF-7C23-765A-A47C9E33C37B}"/>
            </a:ext>
          </a:extLst>
        </p:cNvPr>
        <p:cNvGrpSpPr/>
        <p:nvPr/>
      </p:nvGrpSpPr>
      <p:grpSpPr>
        <a:xfrm>
          <a:off x="0" y="0"/>
          <a:ext cx="0" cy="0"/>
          <a:chOff x="0" y="0"/>
          <a:chExt cx="0" cy="0"/>
        </a:xfrm>
      </p:grpSpPr>
      <p:sp>
        <p:nvSpPr>
          <p:cNvPr id="67" name="Shape 67">
            <a:extLst>
              <a:ext uri="{FF2B5EF4-FFF2-40B4-BE49-F238E27FC236}">
                <a16:creationId xmlns:a16="http://schemas.microsoft.com/office/drawing/2014/main" id="{87C32D38-9BA6-9133-9122-F3783CB6887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a:extLst>
              <a:ext uri="{FF2B5EF4-FFF2-40B4-BE49-F238E27FC236}">
                <a16:creationId xmlns:a16="http://schemas.microsoft.com/office/drawing/2014/main" id="{272A971F-F8D4-B853-B84B-0C304A024C69}"/>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extLst>
      <p:ext uri="{BB962C8B-B14F-4D97-AF65-F5344CB8AC3E}">
        <p14:creationId xmlns:p14="http://schemas.microsoft.com/office/powerpoint/2010/main" val="1344545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2E1-23CE-91D8-3597-03253C5F8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022E-5E14-6E09-BE66-6129BDD97B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A14524-9D60-262B-DE10-6352DF507A78}"/>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Continuous Integration and Continuous Delivery focus on the red portion of the infamous cost-to-repair diagram.</a:t>
            </a:r>
          </a:p>
        </p:txBody>
      </p:sp>
      <p:sp>
        <p:nvSpPr>
          <p:cNvPr id="4" name="Slide Number Placeholder 3">
            <a:extLst>
              <a:ext uri="{FF2B5EF4-FFF2-40B4-BE49-F238E27FC236}">
                <a16:creationId xmlns:a16="http://schemas.microsoft.com/office/drawing/2014/main" id="{B8920485-CD07-0436-6E59-FA912306DC8C}"/>
              </a:ext>
            </a:extLst>
          </p:cNvPr>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3130578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use Test Pyramid Patterns?</a:t>
            </a:r>
            <a:br>
              <a:rPr lang="en-US" dirty="0"/>
            </a:br>
            <a:r>
              <a:rPr lang="en-US" dirty="0"/>
              <a:t>Every merge to main should be reviewed?</a:t>
            </a:r>
          </a:p>
          <a:p>
            <a:r>
              <a:rPr lang="en-US" dirty="0"/>
              <a:t>Continuous integration requires regular merge, perhaps several times in each sprint?</a:t>
            </a:r>
          </a:p>
        </p:txBody>
      </p:sp>
      <p:sp>
        <p:nvSpPr>
          <p:cNvPr id="4" name="Slide Number Placeholder 3"/>
          <p:cNvSpPr>
            <a:spLocks noGrp="1"/>
          </p:cNvSpPr>
          <p:nvPr>
            <p:ph type="sldNum" sz="quarter" idx="5"/>
          </p:nvPr>
        </p:nvSpPr>
        <p:spPr/>
        <p:txBody>
          <a:bodyPr/>
          <a:lstStyle/>
          <a:p>
            <a:fld id="{07937F07-1250-4CCE-B198-1B2887014F41}" type="slidenum">
              <a:rPr lang="en-US" smtClean="0"/>
              <a:t>42</a:t>
            </a:fld>
            <a:endParaRPr lang="en-US"/>
          </a:p>
        </p:txBody>
      </p:sp>
    </p:spTree>
    <p:extLst>
      <p:ext uri="{BB962C8B-B14F-4D97-AF65-F5344CB8AC3E}">
        <p14:creationId xmlns:p14="http://schemas.microsoft.com/office/powerpoint/2010/main" val="438475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3128-E6D2-BABB-792F-57B5B809B3E6}"/>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F708984A-E96B-C043-66AF-31A20E8054A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a:extLst>
              <a:ext uri="{FF2B5EF4-FFF2-40B4-BE49-F238E27FC236}">
                <a16:creationId xmlns:a16="http://schemas.microsoft.com/office/drawing/2014/main" id="{66EFDD2F-F9DE-C31A-E657-744B695D8CA3}"/>
              </a:ext>
            </a:extLst>
          </p:cNvPr>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rPr dirty="0"/>
              <a:t>Google Test Automation Platform</a:t>
            </a:r>
          </a:p>
        </p:txBody>
      </p:sp>
    </p:spTree>
    <p:extLst>
      <p:ext uri="{BB962C8B-B14F-4D97-AF65-F5344CB8AC3E}">
        <p14:creationId xmlns:p14="http://schemas.microsoft.com/office/powerpoint/2010/main" val="327856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5/22/2026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5/22/2026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5/22/2026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5/22/2026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603250" y="539750"/>
            <a:ext cx="10985500" cy="716582"/>
          </a:xfrm>
          <a:prstGeom prst="rect">
            <a:avLst/>
          </a:prstGeom>
        </p:spPr>
        <p:txBody>
          <a:bodyPr anchor="t"/>
          <a:lstStyle>
            <a:lvl1pPr>
              <a:defRPr sz="4250" spc="-85">
                <a:solidFill>
                  <a:srgbClr val="005493"/>
                </a:solidFill>
              </a:defRPr>
            </a:lvl1pPr>
          </a:lstStyle>
          <a:p>
            <a:r>
              <a:t>Slide Title</a:t>
            </a:r>
          </a:p>
        </p:txBody>
      </p:sp>
      <p:sp>
        <p:nvSpPr>
          <p:cNvPr id="22" name="Body Level One…"/>
          <p:cNvSpPr txBox="1">
            <a:spLocks noGrp="1"/>
          </p:cNvSpPr>
          <p:nvPr>
            <p:ph type="body" sz="quarter" idx="1" hasCustomPrompt="1"/>
          </p:nvPr>
        </p:nvSpPr>
        <p:spPr>
          <a:xfrm>
            <a:off x="603250" y="1186480"/>
            <a:ext cx="10985500" cy="467391"/>
          </a:xfrm>
          <a:prstGeom prst="rect">
            <a:avLst/>
          </a:prstGeom>
        </p:spPr>
        <p:txBody>
          <a:bodyPr/>
          <a:lstStyle>
            <a:lvl1pPr>
              <a:defRPr sz="2750"/>
            </a:lvl1pPr>
            <a:lvl2pPr marL="654050" indent="-349250">
              <a:defRPr sz="2750"/>
            </a:lvl2pPr>
            <a:lvl3pPr marL="958850" indent="-349250">
              <a:defRPr sz="2750"/>
            </a:lvl3pPr>
            <a:lvl4pPr marL="1263650" indent="-349250">
              <a:defRPr sz="2750"/>
            </a:lvl4pPr>
            <a:lvl5pPr marL="1568450" indent="-349250">
              <a:defRPr sz="275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603250" y="2124252"/>
            <a:ext cx="10985500" cy="4128007"/>
          </a:xfrm>
          <a:prstGeom prst="rect">
            <a:avLst/>
          </a:prstGeom>
        </p:spPr>
        <p:txBody>
          <a:bodyPr lIns="50800" tIns="50800" rIns="50800" bIns="50800"/>
          <a:lstStyle>
            <a:lvl1pPr marL="304800" indent="-304800" defTabSz="1219169">
              <a:lnSpc>
                <a:spcPct val="90000"/>
              </a:lnSpc>
              <a:spcBef>
                <a:spcPts val="2250"/>
              </a:spcBef>
              <a:buSzPct val="123000"/>
              <a:buChar char="•"/>
              <a:defRPr sz="24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329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5/22/2026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5/22/2026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5/22/2026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5/22/2026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5/22/2026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5/22/2026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5/22/2026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5/22/2026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5/22/2026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xkcd.com/120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23.png"/><Relationship Id="rId4" Type="http://schemas.openxmlformats.org/officeDocument/2006/relationships/image" Target="../media/image22.tif"/></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datadoghq.com/blog/gke-dashboards-integration-improvem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akitasoftware.com/blog-posts/plug-and-play-endpoint-views-for-metrics-error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engineering.fb.com/2017/08/31/web/rapid-release-at-massive-scal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prstGeom prst="rect">
            <a:avLst/>
          </a:prstGeom>
        </p:spPr>
        <p:txBody>
          <a:bodyPr/>
          <a:lstStyle/>
          <a:p>
            <a:r>
              <a:rPr dirty="0"/>
              <a:t>CS 4530: Fundamentals of Software Engineering</a:t>
            </a:r>
            <a:br>
              <a:rPr dirty="0"/>
            </a:br>
            <a:r>
              <a:rPr dirty="0"/>
              <a:t>Module </a:t>
            </a:r>
            <a:r>
              <a:rPr lang="en-US" dirty="0"/>
              <a:t>12: Continuous Development</a:t>
            </a:r>
            <a:endParaRPr dirty="0"/>
          </a:p>
        </p:txBody>
      </p:sp>
      <p:sp>
        <p:nvSpPr>
          <p:cNvPr id="117" name="Subtitle 7"/>
          <p:cNvSpPr txBox="1">
            <a:spLocks noGrp="1"/>
          </p:cNvSpPr>
          <p:nvPr>
            <p:ph type="subTitle" idx="1"/>
          </p:nvPr>
        </p:nvSpPr>
        <p:spPr>
          <a:prstGeom prst="rect">
            <a:avLst/>
          </a:prstGeom>
        </p:spPr>
        <p:txBody>
          <a:bodyPr/>
          <a:lstStyle/>
          <a:p>
            <a:pPr>
              <a:lnSpc>
                <a:spcPct val="100000"/>
              </a:lnSpc>
            </a:pPr>
            <a:r>
              <a:rPr lang="en-US" sz="2800" dirty="0"/>
              <a:t>Adeel Bhutta</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4294967295"/>
          </p:nvPr>
        </p:nvSpPr>
        <p:spPr>
          <a:xfrm>
            <a:off x="11933238" y="6415088"/>
            <a:ext cx="258762" cy="247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6</a:t>
            </a:r>
            <a:r>
              <a:rPr dirty="0"/>
              <a:t> Released under the </a:t>
            </a:r>
            <a:r>
              <a:rPr u="sng" dirty="0">
                <a:solidFill>
                  <a:srgbClr val="0563C1"/>
                </a:solidFill>
                <a:uFill>
                  <a:solidFill>
                    <a:srgbClr val="0563C1"/>
                  </a:solidFill>
                </a:uFill>
                <a:hlinkClick r:id="rId3"/>
              </a:rPr>
              <a:t>CC BY-SA</a:t>
            </a:r>
            <a:r>
              <a:rPr dirty="0"/>
              <a:t> license</a:t>
            </a:r>
          </a:p>
        </p:txBody>
      </p:sp>
    </p:spTree>
    <p:extLst>
      <p:ext uri="{BB962C8B-B14F-4D97-AF65-F5344CB8AC3E}">
        <p14:creationId xmlns:p14="http://schemas.microsoft.com/office/powerpoint/2010/main" val="38561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may be triggered by commits, pull requests, or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1936362" y="3709856"/>
            <a:ext cx="875110" cy="1491259"/>
          </a:xfrm>
          <a:prstGeom prst="rect">
            <a:avLst/>
          </a:prstGeom>
          <a:ln w="12700">
            <a:miter lim="400000"/>
          </a:ln>
        </p:spPr>
      </p:pic>
      <p:sp>
        <p:nvSpPr>
          <p:cNvPr id="73" name="Line"/>
          <p:cNvSpPr/>
          <p:nvPr/>
        </p:nvSpPr>
        <p:spPr>
          <a:xfrm flipV="1">
            <a:off x="2855233" y="2866912"/>
            <a:ext cx="2523510" cy="1314449"/>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74" name="Commits code to"/>
          <p:cNvSpPr txBox="1"/>
          <p:nvPr/>
        </p:nvSpPr>
        <p:spPr>
          <a:xfrm>
            <a:off x="2586486" y="2705361"/>
            <a:ext cx="220765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commits code to</a:t>
            </a:r>
          </a:p>
        </p:txBody>
      </p:sp>
      <p:pic>
        <p:nvPicPr>
          <p:cNvPr id="75" name="Image" descr="Image"/>
          <p:cNvPicPr>
            <a:picLocks noChangeAspect="1"/>
          </p:cNvPicPr>
          <p:nvPr/>
        </p:nvPicPr>
        <p:blipFill>
          <a:blip r:embed="rId4"/>
          <a:stretch>
            <a:fillRect/>
          </a:stretch>
        </p:blipFill>
        <p:spPr>
          <a:xfrm>
            <a:off x="5407687" y="2245532"/>
            <a:ext cx="1495053" cy="1242763"/>
          </a:xfrm>
          <a:prstGeom prst="rect">
            <a:avLst/>
          </a:prstGeom>
          <a:ln w="12700">
            <a:miter lim="400000"/>
          </a:ln>
        </p:spPr>
      </p:pic>
      <p:sp>
        <p:nvSpPr>
          <p:cNvPr id="76" name="Developer"/>
          <p:cNvSpPr txBox="1"/>
          <p:nvPr/>
        </p:nvSpPr>
        <p:spPr>
          <a:xfrm>
            <a:off x="1736533" y="3207248"/>
            <a:ext cx="144462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Developer</a:t>
            </a:r>
          </a:p>
        </p:txBody>
      </p:sp>
      <p:pic>
        <p:nvPicPr>
          <p:cNvPr id="77" name="Image" descr="Image"/>
          <p:cNvPicPr>
            <a:picLocks noChangeAspect="1"/>
          </p:cNvPicPr>
          <p:nvPr/>
        </p:nvPicPr>
        <p:blipFill>
          <a:blip r:embed="rId5"/>
          <a:stretch>
            <a:fillRect/>
          </a:stretch>
        </p:blipFill>
        <p:spPr>
          <a:xfrm>
            <a:off x="9162056" y="3981657"/>
            <a:ext cx="955283" cy="947656"/>
          </a:xfrm>
          <a:prstGeom prst="rect">
            <a:avLst/>
          </a:prstGeom>
          <a:ln w="12700">
            <a:miter lim="400000"/>
          </a:ln>
        </p:spPr>
      </p:pic>
      <p:sp>
        <p:nvSpPr>
          <p:cNvPr id="78" name="GitHub"/>
          <p:cNvSpPr txBox="1"/>
          <p:nvPr/>
        </p:nvSpPr>
        <p:spPr>
          <a:xfrm>
            <a:off x="5690766" y="1819166"/>
            <a:ext cx="1009891"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GitHub</a:t>
            </a:r>
          </a:p>
        </p:txBody>
      </p:sp>
      <p:sp>
        <p:nvSpPr>
          <p:cNvPr id="79" name="Line"/>
          <p:cNvSpPr/>
          <p:nvPr/>
        </p:nvSpPr>
        <p:spPr>
          <a:xfrm flipH="1" flipV="1">
            <a:off x="6837513" y="2906716"/>
            <a:ext cx="1558155" cy="104024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80" name="TravisCI"/>
          <p:cNvSpPr txBox="1"/>
          <p:nvPr/>
        </p:nvSpPr>
        <p:spPr>
          <a:xfrm>
            <a:off x="9217531" y="5063994"/>
            <a:ext cx="84433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TravisCI</a:t>
            </a:r>
          </a:p>
        </p:txBody>
      </p:sp>
      <p:sp>
        <p:nvSpPr>
          <p:cNvPr id="81" name="Checks for updates"/>
          <p:cNvSpPr txBox="1"/>
          <p:nvPr/>
        </p:nvSpPr>
        <p:spPr>
          <a:xfrm>
            <a:off x="7436827" y="2811523"/>
            <a:ext cx="248234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checks for updates</a:t>
            </a:r>
          </a:p>
        </p:txBody>
      </p:sp>
      <p:sp>
        <p:nvSpPr>
          <p:cNvPr id="82" name="Runs build for each commit"/>
          <p:cNvSpPr txBox="1"/>
          <p:nvPr/>
        </p:nvSpPr>
        <p:spPr>
          <a:xfrm>
            <a:off x="7334138" y="5686386"/>
            <a:ext cx="2970480" cy="903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5400">
                <a:latin typeface="Helvetica Light"/>
                <a:ea typeface="Helvetica Light"/>
                <a:cs typeface="Helvetica Light"/>
                <a:sym typeface="Helvetica Light"/>
              </a:defRPr>
            </a:lvl1pPr>
          </a:lstStyle>
          <a:p>
            <a:r>
              <a:rPr sz="2700"/>
              <a:t>Runs build for each commit</a:t>
            </a:r>
          </a:p>
        </p:txBody>
      </p:sp>
      <p:pic>
        <p:nvPicPr>
          <p:cNvPr id="83" name="Image" descr="Image"/>
          <p:cNvPicPr>
            <a:picLocks noChangeAspect="1"/>
          </p:cNvPicPr>
          <p:nvPr/>
        </p:nvPicPr>
        <p:blipFill>
          <a:blip r:embed="rId6"/>
          <a:stretch>
            <a:fillRect/>
          </a:stretch>
        </p:blipFill>
        <p:spPr>
          <a:xfrm>
            <a:off x="8057342" y="4063909"/>
            <a:ext cx="833439" cy="833439"/>
          </a:xfrm>
          <a:prstGeom prst="rect">
            <a:avLst/>
          </a:prstGeom>
          <a:ln w="12700">
            <a:miter lim="400000"/>
          </a:ln>
        </p:spPr>
      </p:pic>
      <p:sp>
        <p:nvSpPr>
          <p:cNvPr id="84" name="GitHub Actions"/>
          <p:cNvSpPr txBox="1"/>
          <p:nvPr/>
        </p:nvSpPr>
        <p:spPr>
          <a:xfrm>
            <a:off x="8175747" y="4964961"/>
            <a:ext cx="827149" cy="65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3800" b="1"/>
            </a:pPr>
            <a:r>
              <a:rPr sz="1900"/>
              <a:t>GitHub</a:t>
            </a:r>
            <a:br>
              <a:rPr sz="1900"/>
            </a:br>
            <a:r>
              <a:rPr sz="1900"/>
              <a:t>Actions</a:t>
            </a:r>
          </a:p>
        </p:txBody>
      </p:sp>
      <p:pic>
        <p:nvPicPr>
          <p:cNvPr id="85" name="Image" descr="Image"/>
          <p:cNvPicPr>
            <a:picLocks noChangeAspect="1"/>
          </p:cNvPicPr>
          <p:nvPr/>
        </p:nvPicPr>
        <p:blipFill>
          <a:blip r:embed="rId7"/>
          <a:stretch>
            <a:fillRect/>
          </a:stretch>
        </p:blipFill>
        <p:spPr>
          <a:xfrm>
            <a:off x="7060464" y="4155380"/>
            <a:ext cx="833439" cy="833439"/>
          </a:xfrm>
          <a:prstGeom prst="rect">
            <a:avLst/>
          </a:prstGeom>
          <a:ln w="12700">
            <a:miter lim="400000"/>
          </a:ln>
        </p:spPr>
      </p:pic>
      <p:sp>
        <p:nvSpPr>
          <p:cNvPr id="86" name="CircleCI"/>
          <p:cNvSpPr txBox="1"/>
          <p:nvPr/>
        </p:nvSpPr>
        <p:spPr>
          <a:xfrm>
            <a:off x="7066141" y="5111155"/>
            <a:ext cx="82208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CircleCI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3405136" y="2351520"/>
            <a:ext cx="4793984" cy="3894850"/>
          </a:xfrm>
          <a:prstGeom prst="rect">
            <a:avLst/>
          </a:prstGeom>
          <a:ln w="12700">
            <a:miter lim="400000"/>
          </a:ln>
        </p:spPr>
      </p:pic>
      <p:sp>
        <p:nvSpPr>
          <p:cNvPr id="270" name="© Randal Munroe/xkcd, licensed CC-BY-SA…"/>
          <p:cNvSpPr txBox="1"/>
          <p:nvPr/>
        </p:nvSpPr>
        <p:spPr>
          <a:xfrm>
            <a:off x="4591050" y="6427093"/>
            <a:ext cx="2051844"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 Randal Munroe/xkcd, licensed CC-BY-SA</a:t>
            </a:r>
          </a:p>
          <a:p>
            <a:r>
              <a:rPr sz="900" u="sng">
                <a:solidFill>
                  <a:srgbClr val="0000FF"/>
                </a:solidFill>
                <a:uFill>
                  <a:solidFill>
                    <a:srgbClr val="0000FF"/>
                  </a:solidFill>
                </a:uFill>
                <a:hlinkClick r:id="rId4"/>
              </a:rPr>
              <a:t>https://xkcd.com/1205/</a:t>
            </a:r>
            <a:r>
              <a:rPr sz="9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Pipeline is Highly Configurable</a:t>
            </a:r>
            <a:endParaRPr dirty="0"/>
          </a:p>
        </p:txBody>
      </p:sp>
      <p:sp>
        <p:nvSpPr>
          <p:cNvPr id="118" name="Testing the right things at the right time"/>
          <p:cNvSpPr txBox="1">
            <a:spLocks noGrp="1"/>
          </p:cNvSpPr>
          <p:nvPr>
            <p:ph idx="1"/>
          </p:nvPr>
        </p:nvSpPr>
        <p:spPr>
          <a:xfrm>
            <a:off x="838200" y="1500160"/>
            <a:ext cx="7867341" cy="4351338"/>
          </a:xfrm>
          <a:prstGeom prst="rect">
            <a:avLst/>
          </a:prstGeom>
        </p:spPr>
        <p:txBody>
          <a:bodyPr>
            <a:normAutofit/>
          </a:bodyPr>
          <a:lstStyle/>
          <a:p>
            <a:r>
              <a:rPr lang="en-US" dirty="0"/>
              <a:t>Do we integrate changes immediately, or do pre-commit testing?</a:t>
            </a:r>
          </a:p>
          <a:p>
            <a:r>
              <a:rPr lang="en-US" dirty="0"/>
              <a:t>Which tests do we run when we integrate? Example: run a short test daily (or often) or maybe on every commit and more comprehensive tests less often</a:t>
            </a:r>
          </a:p>
          <a:p>
            <a:r>
              <a:rPr lang="en-US" dirty="0"/>
              <a:t>When do we do code review?</a:t>
            </a:r>
          </a:p>
          <a:p>
            <a:r>
              <a:rPr lang="en-US" dirty="0"/>
              <a:t>A typical pipeline requires you to run tests against inputs (preferably in parallel) and records results and performance in central db.</a:t>
            </a:r>
          </a:p>
          <a:p>
            <a:pPr indent="-266700"/>
            <a:endParaRPr dirty="0"/>
          </a:p>
        </p:txBody>
      </p:sp>
      <p:grpSp>
        <p:nvGrpSpPr>
          <p:cNvPr id="2" name="Group 1">
            <a:extLst>
              <a:ext uri="{FF2B5EF4-FFF2-40B4-BE49-F238E27FC236}">
                <a16:creationId xmlns:a16="http://schemas.microsoft.com/office/drawing/2014/main" id="{54E55513-AF98-4E96-3608-9AF959AFA5F1}"/>
              </a:ext>
            </a:extLst>
          </p:cNvPr>
          <p:cNvGrpSpPr/>
          <p:nvPr/>
        </p:nvGrpSpPr>
        <p:grpSpPr>
          <a:xfrm>
            <a:off x="8414950" y="3675829"/>
            <a:ext cx="3505199" cy="2680051"/>
            <a:chOff x="7460242" y="1855042"/>
            <a:chExt cx="4527992" cy="3334439"/>
          </a:xfrm>
        </p:grpSpPr>
        <p:sp>
          <p:nvSpPr>
            <p:cNvPr id="4" name="Combine">
              <a:extLst>
                <a:ext uri="{FF2B5EF4-FFF2-40B4-BE49-F238E27FC236}">
                  <a16:creationId xmlns:a16="http://schemas.microsoft.com/office/drawing/2014/main" id="{792D3B22-6AC2-F0CD-C251-BF3057B60E1E}"/>
                </a:ext>
              </a:extLst>
            </p:cNvPr>
            <p:cNvSpPr txBox="1"/>
            <p:nvPr/>
          </p:nvSpPr>
          <p:spPr>
            <a:xfrm>
              <a:off x="10847476" y="4312390"/>
              <a:ext cx="983247" cy="327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Combine</a:t>
              </a:r>
            </a:p>
          </p:txBody>
        </p:sp>
        <p:sp>
          <p:nvSpPr>
            <p:cNvPr id="5" name="Line">
              <a:extLst>
                <a:ext uri="{FF2B5EF4-FFF2-40B4-BE49-F238E27FC236}">
                  <a16:creationId xmlns:a16="http://schemas.microsoft.com/office/drawing/2014/main" id="{4E452F49-A4C1-C383-74FF-503C06D3AFCF}"/>
                </a:ext>
              </a:extLst>
            </p:cNvPr>
            <p:cNvSpPr/>
            <p:nvPr/>
          </p:nvSpPr>
          <p:spPr>
            <a:xfrm flipV="1">
              <a:off x="9711783" y="4130959"/>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6" name="Line">
              <a:extLst>
                <a:ext uri="{FF2B5EF4-FFF2-40B4-BE49-F238E27FC236}">
                  <a16:creationId xmlns:a16="http://schemas.microsoft.com/office/drawing/2014/main" id="{7CC20573-804F-BC7A-9856-BB4ED9523FE9}"/>
                </a:ext>
              </a:extLst>
            </p:cNvPr>
            <p:cNvSpPr/>
            <p:nvPr/>
          </p:nvSpPr>
          <p:spPr>
            <a:xfrm flipH="1" flipV="1">
              <a:off x="8807930" y="4130959"/>
              <a:ext cx="901862"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7" name="Line">
              <a:extLst>
                <a:ext uri="{FF2B5EF4-FFF2-40B4-BE49-F238E27FC236}">
                  <a16:creationId xmlns:a16="http://schemas.microsoft.com/office/drawing/2014/main" id="{5A115D18-536C-5302-95C7-CB43AA95A360}"/>
                </a:ext>
              </a:extLst>
            </p:cNvPr>
            <p:cNvSpPr/>
            <p:nvPr/>
          </p:nvSpPr>
          <p:spPr>
            <a:xfrm flipV="1">
              <a:off x="9713654" y="4135212"/>
              <a:ext cx="950579" cy="68228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8" name="Line">
              <a:extLst>
                <a:ext uri="{FF2B5EF4-FFF2-40B4-BE49-F238E27FC236}">
                  <a16:creationId xmlns:a16="http://schemas.microsoft.com/office/drawing/2014/main" id="{315EBCF9-B5E0-FC3F-D6B9-C78FA29F60DE}"/>
                </a:ext>
              </a:extLst>
            </p:cNvPr>
            <p:cNvSpPr/>
            <p:nvPr/>
          </p:nvSpPr>
          <p:spPr>
            <a:xfrm flipV="1">
              <a:off x="9729095" y="4203048"/>
              <a:ext cx="1706097" cy="5466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9" name="Line">
              <a:extLst>
                <a:ext uri="{FF2B5EF4-FFF2-40B4-BE49-F238E27FC236}">
                  <a16:creationId xmlns:a16="http://schemas.microsoft.com/office/drawing/2014/main" id="{AB67158B-38AB-3219-8A24-790AA7F46149}"/>
                </a:ext>
              </a:extLst>
            </p:cNvPr>
            <p:cNvSpPr/>
            <p:nvPr/>
          </p:nvSpPr>
          <p:spPr>
            <a:xfrm flipH="1" flipV="1">
              <a:off x="7827314" y="4147582"/>
              <a:ext cx="1850913" cy="65754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0" name="Result">
              <a:extLst>
                <a:ext uri="{FF2B5EF4-FFF2-40B4-BE49-F238E27FC236}">
                  <a16:creationId xmlns:a16="http://schemas.microsoft.com/office/drawing/2014/main" id="{4C2D38D5-4958-5D3C-C61A-CA14F7EFC2A4}"/>
                </a:ext>
              </a:extLst>
            </p:cNvPr>
            <p:cNvSpPr/>
            <p:nvPr/>
          </p:nvSpPr>
          <p:spPr>
            <a:xfrm>
              <a:off x="7485153" y="4634822"/>
              <a:ext cx="4503081" cy="554659"/>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Result</a:t>
              </a:r>
            </a:p>
          </p:txBody>
        </p:sp>
        <p:sp>
          <p:nvSpPr>
            <p:cNvPr id="11" name="Line">
              <a:extLst>
                <a:ext uri="{FF2B5EF4-FFF2-40B4-BE49-F238E27FC236}">
                  <a16:creationId xmlns:a16="http://schemas.microsoft.com/office/drawing/2014/main" id="{2B5A4600-C885-621D-B4B0-804155FADFB0}"/>
                </a:ext>
              </a:extLst>
            </p:cNvPr>
            <p:cNvSpPr/>
            <p:nvPr/>
          </p:nvSpPr>
          <p:spPr>
            <a:xfrm flipV="1">
              <a:off x="7901961" y="3618532"/>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2" name="Line">
              <a:extLst>
                <a:ext uri="{FF2B5EF4-FFF2-40B4-BE49-F238E27FC236}">
                  <a16:creationId xmlns:a16="http://schemas.microsoft.com/office/drawing/2014/main" id="{6CD100D0-C0CF-16E1-6B88-F80C55368763}"/>
                </a:ext>
              </a:extLst>
            </p:cNvPr>
            <p:cNvSpPr/>
            <p:nvPr/>
          </p:nvSpPr>
          <p:spPr>
            <a:xfrm flipV="1">
              <a:off x="8821166"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3" name="Line">
              <a:extLst>
                <a:ext uri="{FF2B5EF4-FFF2-40B4-BE49-F238E27FC236}">
                  <a16:creationId xmlns:a16="http://schemas.microsoft.com/office/drawing/2014/main" id="{1FCBCB53-EA25-53F9-E056-5B864290D055}"/>
                </a:ext>
              </a:extLst>
            </p:cNvPr>
            <p:cNvSpPr/>
            <p:nvPr/>
          </p:nvSpPr>
          <p:spPr>
            <a:xfrm flipV="1">
              <a:off x="9736694" y="3621516"/>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4" name="Line">
              <a:extLst>
                <a:ext uri="{FF2B5EF4-FFF2-40B4-BE49-F238E27FC236}">
                  <a16:creationId xmlns:a16="http://schemas.microsoft.com/office/drawing/2014/main" id="{80AFF864-0646-5ABD-7D84-7478DE2E377F}"/>
                </a:ext>
              </a:extLst>
            </p:cNvPr>
            <p:cNvSpPr/>
            <p:nvPr/>
          </p:nvSpPr>
          <p:spPr>
            <a:xfrm flipV="1">
              <a:off x="10619496" y="3680869"/>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5" name="Line">
              <a:extLst>
                <a:ext uri="{FF2B5EF4-FFF2-40B4-BE49-F238E27FC236}">
                  <a16:creationId xmlns:a16="http://schemas.microsoft.com/office/drawing/2014/main" id="{0F2D17D8-401F-6F29-50A4-9B4C836D5DA6}"/>
                </a:ext>
              </a:extLst>
            </p:cNvPr>
            <p:cNvSpPr/>
            <p:nvPr/>
          </p:nvSpPr>
          <p:spPr>
            <a:xfrm flipV="1">
              <a:off x="11521604"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6" name="Stage 3">
              <a:extLst>
                <a:ext uri="{FF2B5EF4-FFF2-40B4-BE49-F238E27FC236}">
                  <a16:creationId xmlns:a16="http://schemas.microsoft.com/office/drawing/2014/main" id="{F5C61A4B-5DFC-8B5A-8B83-D825489379E2}"/>
                </a:ext>
              </a:extLst>
            </p:cNvPr>
            <p:cNvSpPr/>
            <p:nvPr/>
          </p:nvSpPr>
          <p:spPr>
            <a:xfrm>
              <a:off x="7553026"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7" name="Stage 3">
              <a:extLst>
                <a:ext uri="{FF2B5EF4-FFF2-40B4-BE49-F238E27FC236}">
                  <a16:creationId xmlns:a16="http://schemas.microsoft.com/office/drawing/2014/main" id="{668E3514-E587-98AB-DE32-FE97CCE74BA0}"/>
                </a:ext>
              </a:extLst>
            </p:cNvPr>
            <p:cNvSpPr/>
            <p:nvPr/>
          </p:nvSpPr>
          <p:spPr>
            <a:xfrm>
              <a:off x="8458871" y="3893169"/>
              <a:ext cx="694134"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8" name="Stage 3">
              <a:extLst>
                <a:ext uri="{FF2B5EF4-FFF2-40B4-BE49-F238E27FC236}">
                  <a16:creationId xmlns:a16="http://schemas.microsoft.com/office/drawing/2014/main" id="{BCE4E2D0-04A4-7439-2815-3B070DBFD227}"/>
                </a:ext>
              </a:extLst>
            </p:cNvPr>
            <p:cNvSpPr/>
            <p:nvPr/>
          </p:nvSpPr>
          <p:spPr>
            <a:xfrm>
              <a:off x="936471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9" name="Stage 3">
              <a:extLst>
                <a:ext uri="{FF2B5EF4-FFF2-40B4-BE49-F238E27FC236}">
                  <a16:creationId xmlns:a16="http://schemas.microsoft.com/office/drawing/2014/main" id="{126169A5-EB67-F488-C46B-E7AC92CC165F}"/>
                </a:ext>
              </a:extLst>
            </p:cNvPr>
            <p:cNvSpPr/>
            <p:nvPr/>
          </p:nvSpPr>
          <p:spPr>
            <a:xfrm>
              <a:off x="10270561"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0" name="Stage 3">
              <a:extLst>
                <a:ext uri="{FF2B5EF4-FFF2-40B4-BE49-F238E27FC236}">
                  <a16:creationId xmlns:a16="http://schemas.microsoft.com/office/drawing/2014/main" id="{B89C1319-74AB-B620-51EC-642DE5A69550}"/>
                </a:ext>
              </a:extLst>
            </p:cNvPr>
            <p:cNvSpPr/>
            <p:nvPr/>
          </p:nvSpPr>
          <p:spPr>
            <a:xfrm>
              <a:off x="1117640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1" name="Line">
              <a:extLst>
                <a:ext uri="{FF2B5EF4-FFF2-40B4-BE49-F238E27FC236}">
                  <a16:creationId xmlns:a16="http://schemas.microsoft.com/office/drawing/2014/main" id="{985483D4-DE08-0688-0B14-8D5F8578E771}"/>
                </a:ext>
              </a:extLst>
            </p:cNvPr>
            <p:cNvSpPr/>
            <p:nvPr/>
          </p:nvSpPr>
          <p:spPr>
            <a:xfrm flipV="1">
              <a:off x="7894546"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2" name="Line">
              <a:extLst>
                <a:ext uri="{FF2B5EF4-FFF2-40B4-BE49-F238E27FC236}">
                  <a16:creationId xmlns:a16="http://schemas.microsoft.com/office/drawing/2014/main" id="{E5C2799C-7BD2-CC94-43A3-15A3582D1492}"/>
                </a:ext>
              </a:extLst>
            </p:cNvPr>
            <p:cNvSpPr/>
            <p:nvPr/>
          </p:nvSpPr>
          <p:spPr>
            <a:xfrm flipV="1">
              <a:off x="8819023" y="307623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3" name="Line">
              <a:extLst>
                <a:ext uri="{FF2B5EF4-FFF2-40B4-BE49-F238E27FC236}">
                  <a16:creationId xmlns:a16="http://schemas.microsoft.com/office/drawing/2014/main" id="{02134C2D-B35A-DC2B-C1C4-9E81C0DC549D}"/>
                </a:ext>
              </a:extLst>
            </p:cNvPr>
            <p:cNvSpPr/>
            <p:nvPr/>
          </p:nvSpPr>
          <p:spPr>
            <a:xfrm flipV="1">
              <a:off x="9736694" y="316397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4" name="Line">
              <a:extLst>
                <a:ext uri="{FF2B5EF4-FFF2-40B4-BE49-F238E27FC236}">
                  <a16:creationId xmlns:a16="http://schemas.microsoft.com/office/drawing/2014/main" id="{5507531C-28C1-5460-7AAE-FBCF86DA8A5E}"/>
                </a:ext>
              </a:extLst>
            </p:cNvPr>
            <p:cNvSpPr/>
            <p:nvPr/>
          </p:nvSpPr>
          <p:spPr>
            <a:xfrm flipV="1">
              <a:off x="10617627"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5" name="Line">
              <a:extLst>
                <a:ext uri="{FF2B5EF4-FFF2-40B4-BE49-F238E27FC236}">
                  <a16:creationId xmlns:a16="http://schemas.microsoft.com/office/drawing/2014/main" id="{34FFC151-D1B4-848C-97ED-265059519C35}"/>
                </a:ext>
              </a:extLst>
            </p:cNvPr>
            <p:cNvSpPr/>
            <p:nvPr/>
          </p:nvSpPr>
          <p:spPr>
            <a:xfrm flipV="1">
              <a:off x="11523472" y="3156625"/>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6" name="Stage 2">
              <a:extLst>
                <a:ext uri="{FF2B5EF4-FFF2-40B4-BE49-F238E27FC236}">
                  <a16:creationId xmlns:a16="http://schemas.microsoft.com/office/drawing/2014/main" id="{FB80DBA6-D339-9DF8-AEF1-2F383CA4492C}"/>
                </a:ext>
              </a:extLst>
            </p:cNvPr>
            <p:cNvSpPr/>
            <p:nvPr/>
          </p:nvSpPr>
          <p:spPr>
            <a:xfrm>
              <a:off x="7553026"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7" name="Stage 2">
              <a:extLst>
                <a:ext uri="{FF2B5EF4-FFF2-40B4-BE49-F238E27FC236}">
                  <a16:creationId xmlns:a16="http://schemas.microsoft.com/office/drawing/2014/main" id="{D7615B6B-2CD5-D72C-A12D-3B71606A876E}"/>
                </a:ext>
              </a:extLst>
            </p:cNvPr>
            <p:cNvSpPr/>
            <p:nvPr/>
          </p:nvSpPr>
          <p:spPr>
            <a:xfrm>
              <a:off x="8458871" y="3389306"/>
              <a:ext cx="694134"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8" name="Stage 2">
              <a:extLst>
                <a:ext uri="{FF2B5EF4-FFF2-40B4-BE49-F238E27FC236}">
                  <a16:creationId xmlns:a16="http://schemas.microsoft.com/office/drawing/2014/main" id="{E2ACAE47-F033-DE28-EBD8-9E05703EC8E9}"/>
                </a:ext>
              </a:extLst>
            </p:cNvPr>
            <p:cNvSpPr/>
            <p:nvPr/>
          </p:nvSpPr>
          <p:spPr>
            <a:xfrm>
              <a:off x="936471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9" name="Stage 2">
              <a:extLst>
                <a:ext uri="{FF2B5EF4-FFF2-40B4-BE49-F238E27FC236}">
                  <a16:creationId xmlns:a16="http://schemas.microsoft.com/office/drawing/2014/main" id="{19A923B2-60CB-8BA8-0293-04DF01B6045E}"/>
                </a:ext>
              </a:extLst>
            </p:cNvPr>
            <p:cNvSpPr/>
            <p:nvPr/>
          </p:nvSpPr>
          <p:spPr>
            <a:xfrm>
              <a:off x="10270561"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0" name="Stage 2">
              <a:extLst>
                <a:ext uri="{FF2B5EF4-FFF2-40B4-BE49-F238E27FC236}">
                  <a16:creationId xmlns:a16="http://schemas.microsoft.com/office/drawing/2014/main" id="{C5EB4FE3-FA9C-3B50-4647-083511407406}"/>
                </a:ext>
              </a:extLst>
            </p:cNvPr>
            <p:cNvSpPr/>
            <p:nvPr/>
          </p:nvSpPr>
          <p:spPr>
            <a:xfrm>
              <a:off x="1117640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1" name="Line">
              <a:extLst>
                <a:ext uri="{FF2B5EF4-FFF2-40B4-BE49-F238E27FC236}">
                  <a16:creationId xmlns:a16="http://schemas.microsoft.com/office/drawing/2014/main" id="{42C11A4C-DCC8-5E0B-EB8C-32D5243977D1}"/>
                </a:ext>
              </a:extLst>
            </p:cNvPr>
            <p:cNvSpPr/>
            <p:nvPr/>
          </p:nvSpPr>
          <p:spPr>
            <a:xfrm flipV="1">
              <a:off x="8018869" y="2406714"/>
              <a:ext cx="1574139" cy="48171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2" name="Line">
              <a:extLst>
                <a:ext uri="{FF2B5EF4-FFF2-40B4-BE49-F238E27FC236}">
                  <a16:creationId xmlns:a16="http://schemas.microsoft.com/office/drawing/2014/main" id="{3B210CE2-64B5-3C33-964D-E0E675D15CCA}"/>
                </a:ext>
              </a:extLst>
            </p:cNvPr>
            <p:cNvSpPr/>
            <p:nvPr/>
          </p:nvSpPr>
          <p:spPr>
            <a:xfrm flipV="1">
              <a:off x="8816386" y="2368480"/>
              <a:ext cx="884948" cy="545329"/>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3" name="Line">
              <a:extLst>
                <a:ext uri="{FF2B5EF4-FFF2-40B4-BE49-F238E27FC236}">
                  <a16:creationId xmlns:a16="http://schemas.microsoft.com/office/drawing/2014/main" id="{BF4CFAC0-A412-20B5-322B-B311A46EECB6}"/>
                </a:ext>
              </a:extLst>
            </p:cNvPr>
            <p:cNvSpPr/>
            <p:nvPr/>
          </p:nvSpPr>
          <p:spPr>
            <a:xfrm flipV="1">
              <a:off x="9711783" y="2295747"/>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4" name="Line">
              <a:extLst>
                <a:ext uri="{FF2B5EF4-FFF2-40B4-BE49-F238E27FC236}">
                  <a16:creationId xmlns:a16="http://schemas.microsoft.com/office/drawing/2014/main" id="{97383543-989D-842F-C5EB-46068FE645F4}"/>
                </a:ext>
              </a:extLst>
            </p:cNvPr>
            <p:cNvSpPr/>
            <p:nvPr/>
          </p:nvSpPr>
          <p:spPr>
            <a:xfrm flipH="1" flipV="1">
              <a:off x="9707209" y="2357386"/>
              <a:ext cx="914992"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5" name="Line">
              <a:extLst>
                <a:ext uri="{FF2B5EF4-FFF2-40B4-BE49-F238E27FC236}">
                  <a16:creationId xmlns:a16="http://schemas.microsoft.com/office/drawing/2014/main" id="{F6114981-7102-CD40-0DE9-E87409A708F2}"/>
                </a:ext>
              </a:extLst>
            </p:cNvPr>
            <p:cNvSpPr/>
            <p:nvPr/>
          </p:nvSpPr>
          <p:spPr>
            <a:xfrm flipH="1" flipV="1">
              <a:off x="9706076" y="2357386"/>
              <a:ext cx="1752135"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6" name="Stage 1">
              <a:extLst>
                <a:ext uri="{FF2B5EF4-FFF2-40B4-BE49-F238E27FC236}">
                  <a16:creationId xmlns:a16="http://schemas.microsoft.com/office/drawing/2014/main" id="{8026D41A-4AD0-E70B-06A6-EAF1C7BC71B3}"/>
                </a:ext>
              </a:extLst>
            </p:cNvPr>
            <p:cNvSpPr/>
            <p:nvPr/>
          </p:nvSpPr>
          <p:spPr>
            <a:xfrm>
              <a:off x="7553026"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7" name="Stage 1">
              <a:extLst>
                <a:ext uri="{FF2B5EF4-FFF2-40B4-BE49-F238E27FC236}">
                  <a16:creationId xmlns:a16="http://schemas.microsoft.com/office/drawing/2014/main" id="{C148CC2E-8F8C-6DEA-6B12-5AC397713D7B}"/>
                </a:ext>
              </a:extLst>
            </p:cNvPr>
            <p:cNvSpPr/>
            <p:nvPr/>
          </p:nvSpPr>
          <p:spPr>
            <a:xfrm>
              <a:off x="8458871" y="2885442"/>
              <a:ext cx="694134"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8" name="Stage 1">
              <a:extLst>
                <a:ext uri="{FF2B5EF4-FFF2-40B4-BE49-F238E27FC236}">
                  <a16:creationId xmlns:a16="http://schemas.microsoft.com/office/drawing/2014/main" id="{C48CB89C-523C-033A-D7D9-C4A1A6964CBF}"/>
                </a:ext>
              </a:extLst>
            </p:cNvPr>
            <p:cNvSpPr/>
            <p:nvPr/>
          </p:nvSpPr>
          <p:spPr>
            <a:xfrm>
              <a:off x="936471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9" name="Stage 1">
              <a:extLst>
                <a:ext uri="{FF2B5EF4-FFF2-40B4-BE49-F238E27FC236}">
                  <a16:creationId xmlns:a16="http://schemas.microsoft.com/office/drawing/2014/main" id="{7D96A7AF-209B-9E73-7902-1C8F108EEFEE}"/>
                </a:ext>
              </a:extLst>
            </p:cNvPr>
            <p:cNvSpPr/>
            <p:nvPr/>
          </p:nvSpPr>
          <p:spPr>
            <a:xfrm>
              <a:off x="10270561"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0" name="Stage 1">
              <a:extLst>
                <a:ext uri="{FF2B5EF4-FFF2-40B4-BE49-F238E27FC236}">
                  <a16:creationId xmlns:a16="http://schemas.microsoft.com/office/drawing/2014/main" id="{6B2795E5-939F-3A9B-642B-B905FC4F0F22}"/>
                </a:ext>
              </a:extLst>
            </p:cNvPr>
            <p:cNvSpPr/>
            <p:nvPr/>
          </p:nvSpPr>
          <p:spPr>
            <a:xfrm>
              <a:off x="1117640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1" name="Partition">
              <a:extLst>
                <a:ext uri="{FF2B5EF4-FFF2-40B4-BE49-F238E27FC236}">
                  <a16:creationId xmlns:a16="http://schemas.microsoft.com/office/drawing/2014/main" id="{3AB2A177-FD09-E4DC-C48E-D815D5ED3CFD}"/>
                </a:ext>
              </a:extLst>
            </p:cNvPr>
            <p:cNvSpPr txBox="1"/>
            <p:nvPr/>
          </p:nvSpPr>
          <p:spPr>
            <a:xfrm>
              <a:off x="10654211" y="2478368"/>
              <a:ext cx="720171" cy="241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Partition</a:t>
              </a:r>
            </a:p>
          </p:txBody>
        </p:sp>
        <p:sp>
          <p:nvSpPr>
            <p:cNvPr id="42" name="Big Data (lots of work)">
              <a:extLst>
                <a:ext uri="{FF2B5EF4-FFF2-40B4-BE49-F238E27FC236}">
                  <a16:creationId xmlns:a16="http://schemas.microsoft.com/office/drawing/2014/main" id="{760CDA6B-A393-0469-2E13-AC3843D27E65}"/>
                </a:ext>
              </a:extLst>
            </p:cNvPr>
            <p:cNvSpPr/>
            <p:nvPr/>
          </p:nvSpPr>
          <p:spPr>
            <a:xfrm>
              <a:off x="7460242" y="1855042"/>
              <a:ext cx="4503081" cy="5546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p>
              <a:pPr defTabSz="205383">
                <a:defRPr>
                  <a:solidFill>
                    <a:srgbClr val="FFFFFF"/>
                  </a:solidFill>
                  <a:latin typeface="Helvetica Light"/>
                  <a:ea typeface="Helvetica Light"/>
                  <a:cs typeface="Helvetica Light"/>
                  <a:sym typeface="Helvetica Light"/>
                </a:defRPr>
              </a:pPr>
              <a:r>
                <a:rPr sz="300" dirty="0"/>
                <a:t>Big Data (lots of </a:t>
              </a:r>
              <a:r>
                <a:rPr sz="300" b="1" dirty="0">
                  <a:sym typeface="Helvetica"/>
                </a:rPr>
                <a:t>work</a:t>
              </a:r>
              <a:r>
                <a:rPr sz="300" dirty="0"/>
                <a: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a:t>
            </a:r>
            <a:r>
              <a:rPr lang="en-US" dirty="0"/>
              <a:t>: </a:t>
            </a:r>
            <a:r>
              <a:rPr lang="en-US" dirty="0" err="1"/>
              <a:t>Autograder</a:t>
            </a:r>
            <a:endParaRPr dirty="0"/>
          </a:p>
        </p:txBody>
      </p:sp>
      <p:sp>
        <p:nvSpPr>
          <p:cNvPr id="105" name="TextBox 8"/>
          <p:cNvSpPr txBox="1"/>
          <p:nvPr/>
        </p:nvSpPr>
        <p:spPr>
          <a:xfrm>
            <a:off x="287956" y="1667165"/>
            <a:ext cx="8307806" cy="5124478"/>
          </a:xfrm>
          <a:prstGeom prst="rect">
            <a:avLst/>
          </a:prstGeom>
          <a:ln w="12700">
            <a:solidFill>
              <a:srgbClr val="00A2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1219169">
              <a:defRPr sz="2200" b="1">
                <a:solidFill>
                  <a:srgbClr val="00006D"/>
                </a:solidFill>
                <a:latin typeface="Courier"/>
                <a:ea typeface="Courier"/>
                <a:cs typeface="Courier"/>
                <a:sym typeface="Courier"/>
              </a:defRPr>
            </a:pPr>
            <a:r>
              <a:rPr sz="1100" dirty="0"/>
              <a:t>name</a:t>
            </a:r>
            <a:r>
              <a:rPr sz="1100" dirty="0">
                <a:solidFill>
                  <a:srgbClr val="000000"/>
                </a:solidFill>
              </a:rPr>
              <a:t>: </a:t>
            </a:r>
            <a:r>
              <a:rPr sz="1100" dirty="0">
                <a:solidFill>
                  <a:srgbClr val="0F7003"/>
                </a:solidFill>
              </a:rPr>
              <a:t>'Build and Test the Grader'</a:t>
            </a:r>
          </a:p>
          <a:p>
            <a:pPr defTabSz="1219169">
              <a:defRPr sz="2200" b="1">
                <a:solidFill>
                  <a:srgbClr val="00006D"/>
                </a:solidFill>
                <a:latin typeface="Courier"/>
                <a:ea typeface="Courier"/>
                <a:cs typeface="Courier"/>
                <a:sym typeface="Courier"/>
              </a:defRPr>
            </a:pPr>
            <a:r>
              <a:rPr sz="1100" dirty="0"/>
              <a:t>on</a:t>
            </a:r>
            <a:r>
              <a:rPr sz="1100" dirty="0">
                <a:solidFill>
                  <a:srgbClr val="000000"/>
                </a:solidFill>
              </a:rPr>
              <a:t>: </a:t>
            </a:r>
            <a:r>
              <a:rPr sz="1100" i="1" dirty="0">
                <a:solidFill>
                  <a:srgbClr val="6D6D6D"/>
                </a:solidFill>
              </a:rPr>
              <a:t># rebuild any PRs and main branch changes</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err="1">
                <a:solidFill>
                  <a:srgbClr val="00006D"/>
                </a:solidFill>
              </a:rPr>
              <a:t>pull_request</a:t>
            </a:r>
            <a:r>
              <a:rPr sz="1100" dirty="0">
                <a:solidFill>
                  <a:srgbClr val="000000"/>
                </a:solidFill>
              </a:rPr>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push</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branches</a:t>
            </a:r>
            <a:r>
              <a:rPr sz="1100" dirty="0"/>
              <a:t>:</a:t>
            </a:r>
            <a:endParaRPr sz="1100" dirty="0">
              <a:solidFill>
                <a:srgbClr val="00006D"/>
              </a:solidFill>
            </a:endParaRPr>
          </a:p>
          <a:p>
            <a:pPr defTabSz="1219169">
              <a:defRPr sz="2200">
                <a:latin typeface="Courier"/>
                <a:ea typeface="Courier"/>
                <a:cs typeface="Courier"/>
                <a:sym typeface="Courier"/>
              </a:defRPr>
            </a:pPr>
            <a:r>
              <a:rPr sz="1100" dirty="0"/>
              <a:t>      - main</a:t>
            </a:r>
          </a:p>
          <a:p>
            <a:pPr defTabSz="1219169">
              <a:defRPr sz="2200">
                <a:latin typeface="Courier"/>
                <a:ea typeface="Courier"/>
                <a:cs typeface="Courier"/>
                <a:sym typeface="Courier"/>
              </a:defRPr>
            </a:pPr>
            <a:r>
              <a:rPr sz="1100" dirty="0"/>
              <a:t>      - </a:t>
            </a:r>
            <a:r>
              <a:rPr sz="1100" b="1" dirty="0">
                <a:solidFill>
                  <a:srgbClr val="0F7003"/>
                </a:solidFill>
              </a:rPr>
              <a:t>'releases/*'</a:t>
            </a:r>
            <a:endParaRPr sz="1100" dirty="0">
              <a:solidFill>
                <a:srgbClr val="0F7003"/>
              </a:solidFill>
            </a:endParaRPr>
          </a:p>
          <a:p>
            <a:pPr defTabSz="1219169">
              <a:defRPr sz="2200" b="1">
                <a:solidFill>
                  <a:srgbClr val="00006D"/>
                </a:solidFill>
                <a:latin typeface="Courier"/>
                <a:ea typeface="Courier"/>
                <a:cs typeface="Courier"/>
                <a:sym typeface="Courier"/>
              </a:defRPr>
            </a:pPr>
            <a:r>
              <a:rPr sz="1100" dirty="0"/>
              <a:t>jobs</a:t>
            </a:r>
            <a:r>
              <a:rPr sz="1100" dirty="0">
                <a:solidFill>
                  <a:srgbClr val="000000"/>
                </a:solidFill>
              </a:rPr>
              <a:t>:</a:t>
            </a:r>
          </a:p>
          <a:p>
            <a:pPr defTabSz="1219169">
              <a:defRPr sz="2200">
                <a:latin typeface="Courier"/>
                <a:ea typeface="Courier"/>
                <a:cs typeface="Courier"/>
                <a:sym typeface="Courier"/>
              </a:defRPr>
            </a:pPr>
            <a:r>
              <a:rPr sz="1100" dirty="0"/>
              <a:t>  </a:t>
            </a:r>
            <a:r>
              <a:rPr sz="1100" b="1" dirty="0">
                <a:solidFill>
                  <a:srgbClr val="00006D"/>
                </a:solidFill>
              </a:rPr>
              <a:t>build</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run</a:t>
            </a:r>
            <a:r>
              <a:rPr sz="1100" dirty="0">
                <a:solidFill>
                  <a:srgbClr val="000000"/>
                </a:solidFill>
              </a:rPr>
              <a:t>: |</a:t>
            </a:r>
          </a:p>
          <a:p>
            <a:pPr defTabSz="1219169">
              <a:defRPr sz="2200">
                <a:latin typeface="Courier"/>
                <a:ea typeface="Courier"/>
                <a:cs typeface="Courier"/>
                <a:sym typeface="Courier"/>
              </a:defRPr>
            </a:pPr>
            <a:r>
              <a:rPr sz="1100" dirty="0"/>
              <a:t>          </a:t>
            </a:r>
            <a:r>
              <a:rPr sz="1100" dirty="0" err="1"/>
              <a:t>npm</a:t>
            </a:r>
            <a:r>
              <a:rPr sz="1100" dirty="0"/>
              <a:t> install</a:t>
            </a:r>
          </a:p>
          <a:p>
            <a:pPr defTabSz="1219169">
              <a:defRPr sz="2200">
                <a:latin typeface="Courier"/>
                <a:ea typeface="Courier"/>
                <a:cs typeface="Courier"/>
                <a:sym typeface="Courier"/>
              </a:defRPr>
            </a:pPr>
            <a:r>
              <a:rPr sz="1100" dirty="0"/>
              <a:t>  </a:t>
            </a:r>
            <a:r>
              <a:rPr sz="1100" b="1" dirty="0">
                <a:solidFill>
                  <a:srgbClr val="00006D"/>
                </a:solidFill>
              </a:rPr>
              <a:t>test</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strategy</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matrix</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a:t>
            </a:r>
            <a:r>
              <a:rPr sz="1100" dirty="0"/>
              <a:t>: [a, b, c, </a:t>
            </a:r>
            <a:r>
              <a:rPr sz="1100" dirty="0" err="1"/>
              <a:t>ts</a:t>
            </a:r>
            <a:r>
              <a:rPr sz="1100" dirty="0"/>
              <a:t>-ignore, linting-error, non-green-tests, empty]</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uses</a:t>
            </a:r>
            <a:r>
              <a:rPr sz="1100" dirty="0">
                <a:solidFill>
                  <a:srgbClr val="000000"/>
                </a:solidFill>
              </a:rPr>
              <a:t>: ./</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submission-directory</a:t>
            </a:r>
            <a:r>
              <a:rPr sz="1100" dirty="0"/>
              <a:t>: solutions/${{ </a:t>
            </a:r>
            <a:r>
              <a:rPr sz="1100" dirty="0" err="1"/>
              <a:t>matrix.submission</a:t>
            </a:r>
            <a:r>
              <a:rPr sz="1100" dirty="0"/>
              <a:t> }}</a:t>
            </a:r>
          </a:p>
        </p:txBody>
      </p:sp>
      <p:pic>
        <p:nvPicPr>
          <p:cNvPr id="106" name="Picture 9" descr="Picture 9"/>
          <p:cNvPicPr>
            <a:picLocks noChangeAspect="1"/>
          </p:cNvPicPr>
          <p:nvPr/>
        </p:nvPicPr>
        <p:blipFill>
          <a:blip r:embed="rId3"/>
          <a:stretch>
            <a:fillRect/>
          </a:stretch>
        </p:blipFill>
        <p:spPr>
          <a:xfrm>
            <a:off x="8697264" y="1519487"/>
            <a:ext cx="2935437" cy="4941471"/>
          </a:xfrm>
          <a:prstGeom prst="rect">
            <a:avLst/>
          </a:prstGeom>
          <a:ln w="12700">
            <a:miter lim="400000"/>
          </a:ln>
        </p:spPr>
      </p:pic>
      <p:sp>
        <p:nvSpPr>
          <p:cNvPr id="107" name="TextBox 10"/>
          <p:cNvSpPr txBox="1"/>
          <p:nvPr/>
        </p:nvSpPr>
        <p:spPr>
          <a:xfrm>
            <a:off x="287956" y="1418298"/>
            <a:ext cx="1760097"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err="1"/>
              <a:t>test.yml</a:t>
            </a:r>
            <a:r>
              <a:rPr sz="1200" dirty="0"/>
              <a:t> (CI workflow file)</a:t>
            </a:r>
          </a:p>
        </p:txBody>
      </p:sp>
      <p:sp>
        <p:nvSpPr>
          <p:cNvPr id="108" name="TextBox 11"/>
          <p:cNvSpPr txBox="1"/>
          <p:nvPr/>
        </p:nvSpPr>
        <p:spPr>
          <a:xfrm>
            <a:off x="9280130" y="1048961"/>
            <a:ext cx="1621791"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a:t>GitHub Actions Results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838200" y="1500160"/>
            <a:ext cx="6282807" cy="4351338"/>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7121007" y="1618728"/>
            <a:ext cx="5025273" cy="4114202"/>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performance testing</a:t>
            </a:r>
          </a:p>
        </p:txBody>
      </p:sp>
      <p:grpSp>
        <p:nvGrpSpPr>
          <p:cNvPr id="2" name="Group 1">
            <a:extLst>
              <a:ext uri="{FF2B5EF4-FFF2-40B4-BE49-F238E27FC236}">
                <a16:creationId xmlns:a16="http://schemas.microsoft.com/office/drawing/2014/main" id="{82294B8A-8AD6-6D5C-AD7D-247723E00C8B}"/>
              </a:ext>
            </a:extLst>
          </p:cNvPr>
          <p:cNvGrpSpPr/>
          <p:nvPr/>
        </p:nvGrpSpPr>
        <p:grpSpPr>
          <a:xfrm>
            <a:off x="527549" y="1584545"/>
            <a:ext cx="11136902" cy="5273455"/>
            <a:chOff x="65115" y="966780"/>
            <a:chExt cx="11136902" cy="5273455"/>
          </a:xfrm>
        </p:grpSpPr>
        <p:pic>
          <p:nvPicPr>
            <p:cNvPr id="154" name="Picture 4" descr="Picture 4"/>
            <p:cNvPicPr>
              <a:picLocks noChangeAspect="1"/>
            </p:cNvPicPr>
            <p:nvPr/>
          </p:nvPicPr>
          <p:blipFill>
            <a:blip r:embed="rId3"/>
            <a:stretch>
              <a:fillRect/>
            </a:stretch>
          </p:blipFill>
          <p:spPr>
            <a:xfrm>
              <a:off x="65115" y="966780"/>
              <a:ext cx="8340140" cy="4322861"/>
            </a:xfrm>
            <a:prstGeom prst="rect">
              <a:avLst/>
            </a:prstGeom>
            <a:ln w="12700">
              <a:miter lim="400000"/>
            </a:ln>
          </p:spPr>
        </p:pic>
        <p:sp>
          <p:nvSpPr>
            <p:cNvPr id="155" name="TextBox 9"/>
            <p:cNvSpPr txBox="1"/>
            <p:nvPr/>
          </p:nvSpPr>
          <p:spPr>
            <a:xfrm>
              <a:off x="187349" y="6009405"/>
              <a:ext cx="3494965"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r>
                <a:rPr sz="900" dirty="0">
                  <a:hlinkClick r:id="rId4"/>
                </a:rPr>
                <a:t>https://github.com/neu-se/CONFETTI/actions</a:t>
              </a:r>
              <a:r>
                <a:rPr sz="900" dirty="0"/>
                <a:t> </a:t>
              </a:r>
            </a:p>
          </p:txBody>
        </p:sp>
        <p:sp>
          <p:nvSpPr>
            <p:cNvPr id="157" name="TextBox 10"/>
            <p:cNvSpPr txBox="1"/>
            <p:nvPr/>
          </p:nvSpPr>
          <p:spPr>
            <a:xfrm>
              <a:off x="4282933" y="1822678"/>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Every commit: Run 10 minute performance test on 5 benchmarks, repeating each test 5 times (25 concurrent jobs)</a:t>
              </a:r>
            </a:p>
          </p:txBody>
        </p:sp>
        <p:sp>
          <p:nvSpPr>
            <p:cNvPr id="158" name="TextBox 13"/>
            <p:cNvSpPr txBox="1"/>
            <p:nvPr/>
          </p:nvSpPr>
          <p:spPr>
            <a:xfrm>
              <a:off x="8567101" y="4907391"/>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pic>
        <p:nvPicPr>
          <p:cNvPr id="156" name="Picture 8" descr="Picture 8"/>
          <p:cNvPicPr>
            <a:picLocks noChangeAspect="1"/>
          </p:cNvPicPr>
          <p:nvPr/>
        </p:nvPicPr>
        <p:blipFill>
          <a:blip r:embed="rId5"/>
          <a:stretch>
            <a:fillRect/>
          </a:stretch>
        </p:blipFill>
        <p:spPr>
          <a:xfrm>
            <a:off x="4272747" y="3774947"/>
            <a:ext cx="8239607" cy="3007857"/>
          </a:xfrm>
          <a:prstGeom prst="rect">
            <a:avLst/>
          </a:prstGeom>
          <a:ln w="12700">
            <a:miter lim="400000"/>
          </a:ln>
        </p:spPr>
      </p:pic>
      <p:sp>
        <p:nvSpPr>
          <p:cNvPr id="3" name="TextBox 13">
            <a:extLst>
              <a:ext uri="{FF2B5EF4-FFF2-40B4-BE49-F238E27FC236}">
                <a16:creationId xmlns:a16="http://schemas.microsoft.com/office/drawing/2014/main" id="{60FA124F-1BAD-9DE9-B639-702F0C86192D}"/>
              </a:ext>
            </a:extLst>
          </p:cNvPr>
          <p:cNvSpPr txBox="1"/>
          <p:nvPr/>
        </p:nvSpPr>
        <p:spPr>
          <a:xfrm>
            <a:off x="9053033" y="4668478"/>
            <a:ext cx="2634917"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119479" y="1546085"/>
            <a:ext cx="4788782" cy="4389717"/>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benchmarking</a:t>
            </a:r>
          </a:p>
        </p:txBody>
      </p:sp>
      <p:grpSp>
        <p:nvGrpSpPr>
          <p:cNvPr id="2" name="Group 1">
            <a:extLst>
              <a:ext uri="{FF2B5EF4-FFF2-40B4-BE49-F238E27FC236}">
                <a16:creationId xmlns:a16="http://schemas.microsoft.com/office/drawing/2014/main" id="{0265A06C-FEC2-DDA7-5606-E206E9E22A98}"/>
              </a:ext>
            </a:extLst>
          </p:cNvPr>
          <p:cNvGrpSpPr/>
          <p:nvPr/>
        </p:nvGrpSpPr>
        <p:grpSpPr>
          <a:xfrm>
            <a:off x="4908261" y="3174148"/>
            <a:ext cx="8119251" cy="2963921"/>
            <a:chOff x="5054579" y="911109"/>
            <a:chExt cx="8119251" cy="2963921"/>
          </a:xfrm>
        </p:grpSpPr>
        <p:pic>
          <p:nvPicPr>
            <p:cNvPr id="164" name="Picture 8" descr="Picture 8"/>
            <p:cNvPicPr>
              <a:picLocks noChangeAspect="1"/>
            </p:cNvPicPr>
            <p:nvPr/>
          </p:nvPicPr>
          <p:blipFill>
            <a:blip r:embed="rId4"/>
            <a:stretch>
              <a:fillRect/>
            </a:stretch>
          </p:blipFill>
          <p:spPr>
            <a:xfrm>
              <a:off x="5054579" y="911109"/>
              <a:ext cx="8119251" cy="2963921"/>
            </a:xfrm>
            <a:prstGeom prst="rect">
              <a:avLst/>
            </a:prstGeom>
            <a:ln w="12700">
              <a:miter lim="400000"/>
            </a:ln>
          </p:spPr>
        </p:pic>
        <p:sp>
          <p:nvSpPr>
            <p:cNvPr id="165" name="TextBox 13"/>
            <p:cNvSpPr txBox="1"/>
            <p:nvPr/>
          </p:nvSpPr>
          <p:spPr>
            <a:xfrm>
              <a:off x="9199351" y="2405439"/>
              <a:ext cx="2634917"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sp>
        <p:nvSpPr>
          <p:cNvPr id="166" name="TextBox 14"/>
          <p:cNvSpPr txBox="1"/>
          <p:nvPr/>
        </p:nvSpPr>
        <p:spPr>
          <a:xfrm>
            <a:off x="5816374" y="6607425"/>
            <a:ext cx="3281012"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algn="ctr" defTabSz="1219169">
              <a:defRPr sz="2400" u="sng">
                <a:solidFill>
                  <a:srgbClr val="0000FF"/>
                </a:solidFill>
                <a:uFill>
                  <a:solidFill>
                    <a:srgbClr val="0000FF"/>
                  </a:solidFill>
                </a:uFill>
                <a:latin typeface="Helvetica Neue"/>
                <a:ea typeface="Helvetica Neue"/>
                <a:cs typeface="Helvetica Neue"/>
                <a:sym typeface="Helvetica Neue"/>
              </a:defRPr>
            </a:pPr>
            <a:r>
              <a:rPr sz="1200">
                <a:hlinkClick r:id="rId5"/>
              </a:rPr>
              <a:t>https://github.com/neu-se/CONFETTI/actions</a:t>
            </a:r>
            <a:r>
              <a:rPr sz="1200">
                <a:solidFill>
                  <a:srgbClr val="5E5E5E"/>
                </a:solid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stretch>
            <a:fillRect/>
          </a:stretch>
        </p:blipFill>
        <p:spPr>
          <a:xfrm>
            <a:off x="7836536" y="1641069"/>
            <a:ext cx="4068570" cy="2352628"/>
          </a:xfrm>
          <a:prstGeom prst="rect">
            <a:avLst/>
          </a:prstGeom>
          <a:ln w="12700">
            <a:miter lim="400000"/>
          </a:ln>
        </p:spPr>
      </p:pic>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838200" y="1500160"/>
            <a:ext cx="6998336" cy="4801786"/>
          </a:xfrm>
          <a:prstGeom prst="rect">
            <a:avLst/>
          </a:prstGeom>
        </p:spPr>
        <p:txBody>
          <a:bodyPr>
            <a:normAutofit/>
          </a:bodyPr>
          <a:lstStyle/>
          <a:p>
            <a:pPr marL="342900" indent="-342900"/>
            <a:r>
              <a:rPr lang="en-US" dirty="0"/>
              <a:t>Policies:</a:t>
            </a:r>
          </a:p>
          <a:p>
            <a:pPr marL="857250" lvl="1" indent="-342900"/>
            <a:r>
              <a:rPr lang="en-US" dirty="0"/>
              <a:t>Do not allow builds to remain broken for a long time</a:t>
            </a:r>
          </a:p>
          <a:p>
            <a:pPr marL="857250" lvl="1" indent="-342900"/>
            <a:r>
              <a:rPr lang="en-US" dirty="0"/>
              <a:t>CI should run for every change</a:t>
            </a:r>
          </a:p>
          <a:p>
            <a:pPr marL="857250" lvl="1" indent="-342900"/>
            <a:r>
              <a:rPr lang="en-US" dirty="0"/>
              <a:t>CI should not completely replace pre-commit testing</a:t>
            </a:r>
          </a:p>
          <a:p>
            <a:pPr marL="342900" indent="-342900"/>
            <a:r>
              <a:rPr lang="en-US" dirty="0"/>
              <a:t>Infrastructure:</a:t>
            </a:r>
          </a:p>
          <a:p>
            <a:pPr marL="857250" lvl="1" indent="-342900"/>
            <a:r>
              <a:rPr lang="en-US" dirty="0"/>
              <a:t>CI should be fast, providing feedback within minutes or hours</a:t>
            </a:r>
          </a:p>
          <a:p>
            <a:pPr marL="857250" lvl="1" indent="-342900"/>
            <a:r>
              <a:rPr lang="en-US" dirty="0"/>
              <a:t>CI should be repeatable (deterministic)</a:t>
            </a:r>
          </a:p>
          <a:p>
            <a:pPr marL="857250" lvl="1" indent="-342900"/>
            <a:r>
              <a:rPr lang="en-US" dirty="0"/>
              <a:t>CI processes should allocate enough resources to mitigate flaky tests</a:t>
            </a:r>
          </a:p>
        </p:txBody>
      </p:sp>
      <p:pic>
        <p:nvPicPr>
          <p:cNvPr id="114" name="Image" descr="Image"/>
          <p:cNvPicPr>
            <a:picLocks noChangeAspect="1"/>
          </p:cNvPicPr>
          <p:nvPr/>
        </p:nvPicPr>
        <p:blipFill>
          <a:blip r:embed="rId4"/>
          <a:srcRect r="27608"/>
          <a:stretch>
            <a:fillRect/>
          </a:stretch>
        </p:blipFill>
        <p:spPr>
          <a:xfrm>
            <a:off x="7849220" y="4290948"/>
            <a:ext cx="4055886" cy="2133784"/>
          </a:xfrm>
          <a:prstGeom prst="rect">
            <a:avLst/>
          </a:prstGeom>
          <a:ln w="12700">
            <a:miter lim="4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36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Which commands to run to produce an executable? (build systems)</a:t>
            </a:r>
          </a:p>
          <a:p>
            <a:pPr marL="240632" indent="-240632">
              <a:buSzPct val="100000"/>
            </a:pPr>
            <a:r>
              <a:rPr dirty="0"/>
              <a:t>How to link third-party libraries? (dependency managers)</a:t>
            </a:r>
          </a:p>
          <a:p>
            <a:pPr marL="240632" indent="-240632">
              <a:buSzPct val="100000"/>
            </a:pPr>
            <a:r>
              <a:rPr dirty="0"/>
              <a:t>How to specify system-level software requirements? (containers)</a:t>
            </a:r>
          </a:p>
          <a:p>
            <a:pPr marL="240632" indent="-240632">
              <a:buSzPct val="100000"/>
            </a:pPr>
            <a:r>
              <a:rPr dirty="0"/>
              <a:t>How to specify infrastructure requirements? (Infrastructure as code)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3600" dirty="0"/>
              <a:t>Build Systems Orchestrate Software Engineering Tasks</a:t>
            </a:r>
          </a:p>
        </p:txBody>
      </p:sp>
      <p:sp>
        <p:nvSpPr>
          <p:cNvPr id="351" name="“Orchestrate” -&gt; Execute in the right order, ideally with concurrency"/>
          <p:cNvSpPr txBox="1">
            <a:spLocks noGrp="1"/>
          </p:cNvSpPr>
          <p:nvPr>
            <p:ph idx="1"/>
          </p:nvPr>
        </p:nvSpPr>
        <p:spPr>
          <a:xfrm>
            <a:off x="838200" y="1500159"/>
            <a:ext cx="10515600" cy="5085991"/>
          </a:xfrm>
          <a:prstGeom prst="rect">
            <a:avLst/>
          </a:prstGeom>
        </p:spPr>
        <p:txBody>
          <a:bodyPr>
            <a:normAutofit fontScale="92500" lnSpcReduction="10000"/>
          </a:bodyPr>
          <a:lstStyle>
            <a:lvl1pPr defTabSz="792479">
              <a:defRPr sz="5280"/>
            </a:lvl1pPr>
          </a:lstStyle>
          <a:p>
            <a:r>
              <a:rPr sz="2700" dirty="0"/>
              <a:t>“Orchestrate” -&gt; Execute in the right order, ideally with concurrency</a:t>
            </a:r>
            <a:r>
              <a:rPr lang="en-US" sz="2700" dirty="0"/>
              <a:t>, example tasks:</a:t>
            </a:r>
          </a:p>
          <a:p>
            <a:pPr lvl="1"/>
            <a:r>
              <a:rPr lang="en-US" sz="2700" dirty="0"/>
              <a:t>Installing dependencies</a:t>
            </a:r>
          </a:p>
          <a:p>
            <a:pPr lvl="1"/>
            <a:r>
              <a:rPr lang="en-US" sz="2700" dirty="0"/>
              <a:t>Compiling the code</a:t>
            </a:r>
          </a:p>
          <a:p>
            <a:pPr lvl="1"/>
            <a:r>
              <a:rPr lang="en-US" sz="2700" dirty="0"/>
              <a:t>Running static analysis</a:t>
            </a:r>
          </a:p>
          <a:p>
            <a:pPr lvl="1"/>
            <a:r>
              <a:rPr lang="en-US" sz="2700" dirty="0"/>
              <a:t>Generating documentation</a:t>
            </a:r>
          </a:p>
          <a:p>
            <a:pPr lvl="1"/>
            <a:r>
              <a:rPr lang="en-US" sz="2700" dirty="0"/>
              <a:t>Running tests</a:t>
            </a:r>
          </a:p>
          <a:p>
            <a:pPr lvl="1"/>
            <a:r>
              <a:rPr lang="en-US" sz="2700" dirty="0"/>
              <a:t>Creating artifacts for customers</a:t>
            </a:r>
          </a:p>
          <a:p>
            <a:pPr lvl="1"/>
            <a:r>
              <a:rPr lang="en-US" sz="2700" dirty="0"/>
              <a:t>Deploying Code</a:t>
            </a:r>
          </a:p>
          <a:p>
            <a:r>
              <a:rPr lang="en-US" sz="2700" dirty="0"/>
              <a:t>Example build systems: </a:t>
            </a:r>
            <a:r>
              <a:rPr lang="en-US" sz="2700" dirty="0" err="1"/>
              <a:t>xMake</a:t>
            </a:r>
            <a:r>
              <a:rPr lang="en-US" sz="2700" dirty="0"/>
              <a:t>, ant, maven, </a:t>
            </a:r>
            <a:r>
              <a:rPr lang="en-US" sz="2700" dirty="0" err="1"/>
              <a:t>gradle</a:t>
            </a:r>
            <a:r>
              <a:rPr lang="en-US" sz="2700" dirty="0"/>
              <a:t>, </a:t>
            </a:r>
            <a:r>
              <a:rPr lang="en-US" sz="2700" dirty="0" err="1"/>
              <a:t>npm</a:t>
            </a:r>
            <a:r>
              <a:rPr lang="en-US" sz="2700" dirty="0"/>
              <a:t>…</a:t>
            </a:r>
          </a:p>
          <a:p>
            <a:endParaRPr lang="en-US" sz="2700" dirty="0"/>
          </a:p>
          <a:p>
            <a:r>
              <a:rPr lang="en-US" sz="2800" dirty="0"/>
              <a:t>In most modern languages, the build system itself also serves as the dependency manager </a:t>
            </a:r>
            <a:endParaRPr lang="en-US" sz="2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rPr dirty="0"/>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3300" dirty="0"/>
              <a:t>By the end of this lesson, you should be able to…</a:t>
            </a:r>
          </a:p>
          <a:p>
            <a:pPr lvl="1">
              <a:buFont typeface="Arial" panose="020B0604020202020204" pitchFamily="34" charset="0"/>
              <a:buChar char="•"/>
            </a:pPr>
            <a:r>
              <a:rPr sz="2700" dirty="0"/>
              <a:t>Describe how continu</a:t>
            </a:r>
            <a:r>
              <a:rPr lang="en-US" sz="2700" dirty="0"/>
              <a:t>ous integration</a:t>
            </a:r>
            <a:r>
              <a:rPr sz="2700" dirty="0"/>
              <a:t> helps to catch errors sooner in the software lifecycle</a:t>
            </a:r>
            <a:endParaRPr lang="en-US" sz="2700" dirty="0"/>
          </a:p>
          <a:p>
            <a:pPr lvl="1">
              <a:buFont typeface="Arial" panose="020B0604020202020204" pitchFamily="34" charset="0"/>
              <a:buChar char="•"/>
            </a:pPr>
            <a:r>
              <a:rPr sz="2700" dirty="0"/>
              <a:t>Describe strategies for performing quality-assurance on software as and after it is delivered</a:t>
            </a:r>
            <a:endParaRPr lang="en-US" sz="2700" dirty="0"/>
          </a:p>
          <a:p>
            <a:pPr lvl="1">
              <a:buFont typeface="Arial" panose="020B0604020202020204" pitchFamily="34" charset="0"/>
              <a:buChar char="•"/>
            </a:pPr>
            <a:r>
              <a:rPr lang="en-US" sz="2700" dirty="0"/>
              <a:t>Understand how continuous delivery can work with or without TDD (test driven development) as a quality assurance strategy</a:t>
            </a:r>
            <a:endParaRPr sz="2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3600" dirty="0"/>
              <a:t>Dependency Managers Organize External Dependencies</a:t>
            </a:r>
          </a:p>
        </p:txBody>
      </p:sp>
      <p:sp>
        <p:nvSpPr>
          <p:cNvPr id="356" name="Body Level One…"/>
          <p:cNvSpPr txBox="1">
            <a:spLocks noGrp="1"/>
          </p:cNvSpPr>
          <p:nvPr>
            <p:ph idx="1"/>
          </p:nvPr>
        </p:nvSpPr>
        <p:spPr>
          <a:xfrm>
            <a:off x="838200" y="1500160"/>
            <a:ext cx="1051560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36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6495079" y="3429000"/>
            <a:ext cx="5459569" cy="30465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1309699" y="3941745"/>
            <a:ext cx="3510164" cy="2636065"/>
          </a:xfrm>
          <a:prstGeom prst="rect">
            <a:avLst/>
          </a:prstGeom>
          <a:ln w="12700">
            <a:miter lim="400000"/>
          </a:ln>
        </p:spPr>
      </p:pic>
      <p:sp>
        <p:nvSpPr>
          <p:cNvPr id="363" name="Distribution of dependencies of all packages in NPM over time (2023, Pinckney et al)"/>
          <p:cNvSpPr txBox="1"/>
          <p:nvPr/>
        </p:nvSpPr>
        <p:spPr>
          <a:xfrm>
            <a:off x="181459" y="6498078"/>
            <a:ext cx="400430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Distribution of dependencies of all packages in NPM over time (2023, Pinckney et 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214162" indent="-214162" defTabSz="1085060">
              <a:spcBef>
                <a:spcPts val="600"/>
              </a:spcBef>
              <a:buSzPct val="100000"/>
              <a:defRPr sz="4272"/>
            </a:pPr>
            <a:r>
              <a:rPr sz="2700" dirty="0"/>
              <a:t>Self-hosted/managed on-premises or in cloud</a:t>
            </a:r>
          </a:p>
          <a:p>
            <a:pPr marL="383707" lvl="1" indent="-214162" defTabSz="1085060">
              <a:spcBef>
                <a:spcPts val="600"/>
              </a:spcBef>
              <a:buSzPct val="100000"/>
              <a:defRPr sz="4272" b="0"/>
            </a:pPr>
            <a:r>
              <a:rPr sz="2700" dirty="0"/>
              <a:t>Jenkins</a:t>
            </a:r>
          </a:p>
          <a:p>
            <a:pPr marL="214162" indent="-214162" defTabSz="1085060">
              <a:spcBef>
                <a:spcPts val="600"/>
              </a:spcBef>
              <a:buSzPct val="100000"/>
              <a:defRPr sz="4272"/>
            </a:pPr>
            <a:r>
              <a:rPr sz="2700" dirty="0"/>
              <a:t>Fully cloud managed</a:t>
            </a:r>
          </a:p>
          <a:p>
            <a:pPr marL="383707" lvl="1" indent="-214162" defTabSz="1085060">
              <a:spcBef>
                <a:spcPts val="600"/>
              </a:spcBef>
              <a:buSzPct val="100000"/>
              <a:defRPr sz="4272" b="0"/>
            </a:pPr>
            <a:r>
              <a:rPr sz="2700" dirty="0"/>
              <a:t>GitHub Actions, </a:t>
            </a:r>
            <a:r>
              <a:rPr sz="2700" dirty="0" err="1"/>
              <a:t>CircleCI</a:t>
            </a:r>
            <a:r>
              <a:rPr sz="2700" dirty="0"/>
              <a:t>, Travis, many more…</a:t>
            </a:r>
          </a:p>
          <a:p>
            <a:pPr marL="383707" lvl="1" indent="-214162" defTabSz="1085060">
              <a:spcBef>
                <a:spcPts val="600"/>
              </a:spcBef>
              <a:buSzPct val="100000"/>
              <a:defRPr sz="4272" b="0"/>
            </a:pPr>
            <a:r>
              <a:rPr sz="2700" dirty="0"/>
              <a:t>Billing model: pay per-build-minute running on SaaS infrastructure</a:t>
            </a:r>
          </a:p>
          <a:p>
            <a:pPr marL="383707" lvl="1" indent="-214162" defTabSz="1085060">
              <a:spcBef>
                <a:spcPts val="600"/>
              </a:spcBef>
              <a:buSzPct val="100000"/>
              <a:defRPr sz="4272" b="0"/>
            </a:pPr>
            <a:r>
              <a:rPr sz="2700" dirty="0"/>
              <a:t>“Self-hosted runners” run builds on your own infrastructure, usually “free”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F2BC-6465-C3E1-BDB6-0562BC947499}"/>
              </a:ext>
            </a:extLst>
          </p:cNvPr>
          <p:cNvSpPr>
            <a:spLocks noGrp="1"/>
          </p:cNvSpPr>
          <p:nvPr>
            <p:ph type="title"/>
          </p:nvPr>
        </p:nvSpPr>
        <p:spPr/>
        <p:txBody>
          <a:bodyPr/>
          <a:lstStyle/>
          <a:p>
            <a:r>
              <a:rPr lang="en-US" dirty="0"/>
              <a:t>12.2 Continuous Delivery</a:t>
            </a:r>
          </a:p>
        </p:txBody>
      </p:sp>
      <p:sp>
        <p:nvSpPr>
          <p:cNvPr id="3" name="Content Placeholder 2">
            <a:extLst>
              <a:ext uri="{FF2B5EF4-FFF2-40B4-BE49-F238E27FC236}">
                <a16:creationId xmlns:a16="http://schemas.microsoft.com/office/drawing/2014/main" id="{E9888232-CCC0-4DC3-780C-4B52FC3EADD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4B1831D-8194-B9C0-6D6F-AB0B87897212}"/>
              </a:ext>
            </a:extLst>
          </p:cNvPr>
          <p:cNvSpPr>
            <a:spLocks noGrp="1"/>
          </p:cNvSpPr>
          <p:nvPr>
            <p:ph type="sldNum" sz="quarter" idx="12"/>
          </p:nvPr>
        </p:nvSpPr>
        <p:spPr/>
        <p:txBody>
          <a:bodyPr/>
          <a:lstStyle/>
          <a:p>
            <a:fld id="{20F37917-FD3A-4669-9018-DA04BCDD3D75}" type="slidenum">
              <a:rPr lang="en-US" smtClean="0"/>
              <a:t>23</a:t>
            </a:fld>
            <a:endParaRPr lang="en-US"/>
          </a:p>
        </p:txBody>
      </p:sp>
    </p:spTree>
    <p:extLst>
      <p:ext uri="{BB962C8B-B14F-4D97-AF65-F5344CB8AC3E}">
        <p14:creationId xmlns:p14="http://schemas.microsoft.com/office/powerpoint/2010/main" val="139967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lang="en-US" dirty="0"/>
              <a:t>Continuous Delivery is about deciding which new features to deliver, and when</a:t>
            </a:r>
            <a:endParaRPr dirty="0"/>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47DB-DE05-C2BA-C175-9C7C77ACBC03}"/>
            </a:ext>
          </a:extLst>
        </p:cNvPr>
        <p:cNvGrpSpPr/>
        <p:nvPr/>
      </p:nvGrpSpPr>
      <p:grpSpPr>
        <a:xfrm>
          <a:off x="0" y="0"/>
          <a:ext cx="0" cy="0"/>
          <a:chOff x="0" y="0"/>
          <a:chExt cx="0" cy="0"/>
        </a:xfrm>
      </p:grpSpPr>
      <p:sp>
        <p:nvSpPr>
          <p:cNvPr id="65" name="Continuous Integration">
            <a:extLst>
              <a:ext uri="{FF2B5EF4-FFF2-40B4-BE49-F238E27FC236}">
                <a16:creationId xmlns:a16="http://schemas.microsoft.com/office/drawing/2014/main" id="{CC74FB5E-D17F-F573-048A-9F0306904986}"/>
              </a:ext>
            </a:extLst>
          </p:cNvPr>
          <p:cNvSpPr txBox="1">
            <a:spLocks noGrp="1"/>
          </p:cNvSpPr>
          <p:nvPr>
            <p:ph type="title"/>
          </p:nvPr>
        </p:nvSpPr>
        <p:spPr>
          <a:prstGeom prst="rect">
            <a:avLst/>
          </a:prstGeom>
        </p:spPr>
        <p:txBody>
          <a:bodyPr/>
          <a:lstStyle/>
          <a:p>
            <a:r>
              <a:rPr lang="en-US" dirty="0"/>
              <a:t>A </a:t>
            </a:r>
            <a:r>
              <a:rPr lang="en-US" dirty="0">
                <a:solidFill>
                  <a:srgbClr val="FF0000"/>
                </a:solidFill>
              </a:rPr>
              <a:t>continuous-delivery</a:t>
            </a:r>
            <a:r>
              <a:rPr dirty="0"/>
              <a:t> </a:t>
            </a:r>
            <a:r>
              <a:rPr lang="en-US" dirty="0"/>
              <a:t>process </a:t>
            </a:r>
            <a:r>
              <a:rPr dirty="0"/>
              <a:t>is </a:t>
            </a:r>
            <a:r>
              <a:rPr lang="en-US" dirty="0"/>
              <a:t>also </a:t>
            </a:r>
            <a:r>
              <a:rPr dirty="0"/>
              <a:t>a software pipeline</a:t>
            </a:r>
          </a:p>
        </p:txBody>
      </p:sp>
      <p:grpSp>
        <p:nvGrpSpPr>
          <p:cNvPr id="3" name="0…………….">
            <a:extLst>
              <a:ext uri="{FF2B5EF4-FFF2-40B4-BE49-F238E27FC236}">
                <a16:creationId xmlns:a16="http://schemas.microsoft.com/office/drawing/2014/main" id="{7384B48C-1ABF-3766-141B-DB922CE18537}"/>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ECFCDA1C-5166-39AD-51BD-C5CEAF74042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ECED695E-12D1-46E2-7B44-458DD801A72E}"/>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0D2467FB-380B-D462-41FC-242947389DE1}"/>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FF64EF1A-A568-D90E-691D-078B8B135013}"/>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2EB17302-5EDF-2B30-E008-AC0E8E5E7F6C}"/>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C15825C1-796A-11F3-FDAE-733EDC30225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A5EEE4E4-5D67-E771-FF8E-D038D74CAEB9}"/>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6AB239C1-46C7-88C7-9D19-6F52FCD2E71D}"/>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6EB21B0A-B816-87AA-96D1-CF1CE4569DF2}"/>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BE4A1857-EE66-544D-42C7-05E1F774D931}"/>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A88BA2DA-C55B-7499-DE36-05B83DA93559}"/>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D9E9DD06-4FB2-E08A-B288-91D69C31CD1F}"/>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0A4B4129-3ABE-F0DD-C8D0-CBBFBC9EB374}"/>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052428FC-A54A-EE71-4965-14D5821B19D8}"/>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0128766-A404-1F2F-7F50-77A3DAC30BC6}"/>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721E5845-3A25-C752-3A76-EEEB48411325}"/>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7B979EC6-713A-FE6B-6E89-9A33F2078FE2}"/>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B53FFB12-262D-AE76-FA9A-815BA2C291DA}"/>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D100DD67-FC8C-FBE9-1FA8-091DBBAA7E6E}"/>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9FDEE105-C519-9F0A-94ED-2DF75A3FF1B7}"/>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C85E6407-E8FE-6E3D-4972-8D3D9FFF820D}"/>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E3A5AB22-F6AF-BF72-5AFE-0F0A3FC9399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EB27A9F4-C3F3-D83B-7A3E-B481B36AFA99}"/>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B21679F6-AA1D-9B92-EEED-315C1315E33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CAAD2E7-53E8-2CA6-EDE3-A306508A278B}"/>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18E21176-4711-8E47-4CA0-C13961783667}"/>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46B29F9D-4B38-EA7B-73E8-092A81C2BD26}"/>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BFCCEEE4-3938-2026-1D9E-9FD92430CFC6}"/>
              </a:ext>
            </a:extLst>
          </p:cNvPr>
          <p:cNvSpPr txBox="1"/>
          <p:nvPr/>
        </p:nvSpPr>
        <p:spPr>
          <a:xfrm>
            <a:off x="663230" y="1595463"/>
            <a:ext cx="1022074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7C843E6-F9AE-6C20-76C9-ABD6D9FBE6FF}"/>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0F600812-0C13-380F-4358-59E15D9BBCAE}"/>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2E29A828-43D7-4092-90CE-5FFE82502D2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999B1847-3132-2DBD-2B28-20D79D91D8B7}"/>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E4047C6-02B9-0691-1DA0-66DD82F8ABC5}"/>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B531191C-D885-FCBE-D430-C3EB688E3D08}"/>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87BDE138-D2DB-9858-1C0C-61550C932EB4}"/>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DDC4D08D-5D52-AE25-47ED-709C6643E983}"/>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F08CD30E-4B65-84A9-53D3-C51DF87F53D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FA664D1F-015A-CF3B-2AAA-9A6AB2796007}"/>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2A83BAB2-EB82-1B3A-C31E-D5FC5AB321F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F96EC28C-70F9-D775-2B78-B3C6BAFB2F67}"/>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D00FB190-DF06-AAD8-EF61-337531381727}"/>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D96A79C7-CBBC-58C9-5650-3B6C6E31EAF8}"/>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2A9FEB57-929F-5A86-3595-9496407185AF}"/>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9FB9EDFB-8D71-EE33-97AB-44C5803F197F}"/>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20E47EB4-E852-D1B5-16FD-16E502834F51}"/>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B5B6A0A2-CD05-5361-81AC-5CBD3A9D125E}"/>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B67F068F-EA5D-2D4B-964E-B9DA0E65017C}"/>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5A3B09C9-F311-502F-FAF1-8052BAA7CF7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237BDA13-F35F-FE53-96D0-C179E3E36F62}"/>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CE2A92CB-D4D5-3EA7-0788-15780F73464A}"/>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DE74187F-C9FE-F2CC-5F93-BA524D9B902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nvGrpSpPr>
          <p:cNvPr id="54" name="0…………….">
            <a:extLst>
              <a:ext uri="{FF2B5EF4-FFF2-40B4-BE49-F238E27FC236}">
                <a16:creationId xmlns:a16="http://schemas.microsoft.com/office/drawing/2014/main" id="{9C1DA5A1-03E9-9098-89EB-CA8CDAC5AC77}"/>
              </a:ext>
            </a:extLst>
          </p:cNvPr>
          <p:cNvGrpSpPr/>
          <p:nvPr/>
        </p:nvGrpSpPr>
        <p:grpSpPr>
          <a:xfrm>
            <a:off x="7376990" y="2512073"/>
            <a:ext cx="3898694" cy="1897515"/>
            <a:chOff x="-1" y="-1"/>
            <a:chExt cx="7797385" cy="7283374"/>
          </a:xfrm>
        </p:grpSpPr>
        <p:sp>
          <p:nvSpPr>
            <p:cNvPr id="55" name="Rectangle">
              <a:extLst>
                <a:ext uri="{FF2B5EF4-FFF2-40B4-BE49-F238E27FC236}">
                  <a16:creationId xmlns:a16="http://schemas.microsoft.com/office/drawing/2014/main" id="{40E43720-224B-A1E3-D782-FC00D20BE8B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 name="0…………….">
              <a:extLst>
                <a:ext uri="{FF2B5EF4-FFF2-40B4-BE49-F238E27FC236}">
                  <a16:creationId xmlns:a16="http://schemas.microsoft.com/office/drawing/2014/main" id="{0906767D-4993-9F52-6E59-27A2B08A329C}"/>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57" name="Arrow: Down 56">
            <a:extLst>
              <a:ext uri="{FF2B5EF4-FFF2-40B4-BE49-F238E27FC236}">
                <a16:creationId xmlns:a16="http://schemas.microsoft.com/office/drawing/2014/main" id="{46E03583-0AFC-58C8-CF29-4F83B1DECB6C}"/>
              </a:ext>
            </a:extLst>
          </p:cNvPr>
          <p:cNvSpPr/>
          <p:nvPr/>
        </p:nvSpPr>
        <p:spPr>
          <a:xfrm>
            <a:off x="8990489" y="2054997"/>
            <a:ext cx="560159" cy="40641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1052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xfrm>
            <a:off x="838200" y="1500160"/>
            <a:ext cx="8923638"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Even if you are deploying every day (“continuously”), you still have some latency</a:t>
            </a:r>
          </a:p>
          <a:p>
            <a:r>
              <a:rPr dirty="0"/>
              <a:t>A new feature I develop today won't be released today</a:t>
            </a:r>
          </a:p>
          <a:p>
            <a:r>
              <a:rPr dirty="0"/>
              <a:t>But, a new feature I develop today can begin the </a:t>
            </a:r>
            <a:r>
              <a:rPr b="1" dirty="0"/>
              <a:t>release pipeline </a:t>
            </a:r>
            <a:r>
              <a:rPr dirty="0"/>
              <a:t>today (minimizes risk)</a:t>
            </a:r>
          </a:p>
          <a:p>
            <a:pPr>
              <a:defRPr b="1"/>
            </a:pPr>
            <a:r>
              <a:rPr dirty="0"/>
              <a:t>Release Engineer</a:t>
            </a:r>
            <a:r>
              <a:rPr b="0" dirty="0"/>
              <a:t>: gatekeeper who decides when something is ready to go out, oversees the actual deployment process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1042945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fontScale="92500"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dirty="0"/>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r>
              <a:rPr lang="en-US" dirty="0">
                <a:solidFill>
                  <a:srgbClr val="FF0000"/>
                </a:solidFill>
              </a:rPr>
              <a:t>Reduce risk through automated testing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45720" tIns="22860" rIns="45720" bIns="2286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5463746" cy="4351338"/>
          </a:xfrm>
          <a:prstGeom prst="rect">
            <a:avLst/>
          </a:prstGeom>
        </p:spPr>
        <p:txBody>
          <a:bodyPr>
            <a:normAutofit/>
          </a:bodyPr>
          <a:lstStyle/>
          <a:p>
            <a:r>
              <a:rPr lang="en-US" dirty="0"/>
              <a:t>Lower risk if a problem occurs in staging than in production</a:t>
            </a:r>
          </a:p>
          <a:p>
            <a:r>
              <a:rPr lang="en-US" dirty="0"/>
              <a:t>Or deploy to a small set of users before deploying more widely</a:t>
            </a:r>
            <a:endParaRPr dirty="0"/>
          </a:p>
          <a:p>
            <a:r>
              <a:rPr lang="en-US" dirty="0"/>
              <a:t>Names</a:t>
            </a:r>
            <a:r>
              <a:rPr dirty="0"/>
              <a:t>:</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r>
              <a:rPr lang="en-US" sz="2200" dirty="0"/>
              <a:t>: external vs internal</a:t>
            </a:r>
          </a:p>
          <a:p>
            <a:pPr lvl="1">
              <a:buFont typeface="Arial" panose="020B0604020202020204" pitchFamily="34" charset="0"/>
              <a:buChar char="•"/>
            </a:pPr>
            <a:r>
              <a:rPr lang="en-US" sz="2200" dirty="0"/>
              <a:t>A/B testing: version A vs version B</a:t>
            </a:r>
          </a:p>
          <a:p>
            <a:pPr lvl="1">
              <a:buFont typeface="Arial" panose="020B0604020202020204" pitchFamily="34" charset="0"/>
              <a:buChar char="•"/>
            </a:pPr>
            <a:r>
              <a:rPr lang="en-US" sz="2200" dirty="0"/>
              <a:t>"canaries“</a:t>
            </a:r>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5079573" y="2290483"/>
            <a:ext cx="7134198" cy="2526445"/>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a:xfrm>
            <a:off x="838199" y="1500160"/>
            <a:ext cx="9034849" cy="4351338"/>
          </a:xfrm>
        </p:spPr>
        <p:txBody>
          <a:bodyPr>
            <a:normAutofit lnSpcReduction="10000"/>
          </a:bodyPr>
          <a:lstStyle/>
          <a:p>
            <a:r>
              <a:rPr lang="en-US" dirty="0"/>
              <a:t>Consider both direct (e.g. business) metrics, and indirect (e.g. system) metrics</a:t>
            </a:r>
          </a:p>
          <a:p>
            <a:pPr lvl="1"/>
            <a:r>
              <a:rPr lang="en-US" dirty="0"/>
              <a:t>Hardware</a:t>
            </a:r>
          </a:p>
          <a:p>
            <a:pPr lvl="1"/>
            <a:r>
              <a:rPr lang="en-US" dirty="0"/>
              <a:t>Voltages, temperatures, fan speeds, component health</a:t>
            </a:r>
          </a:p>
          <a:p>
            <a:pPr lvl="1"/>
            <a:r>
              <a:rPr lang="en-US" dirty="0"/>
              <a:t>OS</a:t>
            </a:r>
          </a:p>
          <a:p>
            <a:pPr lvl="1"/>
            <a:r>
              <a:rPr lang="en-US" dirty="0"/>
              <a:t>Memory usage, swap usage, disk space, CPU load</a:t>
            </a:r>
          </a:p>
          <a:p>
            <a:pPr lvl="1"/>
            <a:r>
              <a:rPr lang="en-US" dirty="0"/>
              <a:t>Middleware</a:t>
            </a:r>
          </a:p>
          <a:p>
            <a:pPr lvl="1"/>
            <a:r>
              <a:rPr lang="en-US" dirty="0"/>
              <a:t>Memory, thread/</a:t>
            </a:r>
            <a:r>
              <a:rPr lang="en-US" dirty="0" err="1"/>
              <a:t>db</a:t>
            </a:r>
            <a:r>
              <a:rPr lang="en-US" dirty="0"/>
              <a:t> connection pools, connections, response time</a:t>
            </a:r>
          </a:p>
          <a:p>
            <a:pPr lvl="1"/>
            <a:r>
              <a:rPr lang="en-US" dirty="0"/>
              <a:t>Applications</a:t>
            </a:r>
          </a:p>
          <a:p>
            <a:pPr lvl="1"/>
            <a:r>
              <a:rPr lang="en-US" dirty="0"/>
              <a:t>Business transactions, conversion rate, status of 3rd party components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Example CD pipeline from Spinnaker’s documentation: </a:t>
            </a:r>
            <a:r>
              <a:rPr sz="900" u="sng" dirty="0">
                <a:solidFill>
                  <a:srgbClr val="0000FF"/>
                </a:solidFill>
                <a:uFill>
                  <a:solidFill>
                    <a:srgbClr val="0000FF"/>
                  </a:solidFill>
                </a:uFill>
                <a:hlinkClick r:id="rId6"/>
              </a:rPr>
              <a:t>https://spinnaker.io/docs/concepts/#application-deployment</a:t>
            </a:r>
            <a:r>
              <a:rPr sz="900"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Nagios (c 2002): Agent-based architecture (install agent on each monitored host), extensible plugins for executing “checks” on hosts</a:t>
            </a:r>
          </a:p>
          <a:p>
            <a:pPr marL="240632" indent="-240632">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a:t>
            </a:r>
            <a:r>
              <a:rPr lang="en-US" sz="3600" dirty="0"/>
              <a:t>Can </a:t>
            </a:r>
            <a:r>
              <a:rPr sz="3600" dirty="0"/>
              <a:t>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a:t>
            </a:r>
            <a:r>
              <a:rPr lang="en-US" dirty="0"/>
              <a:t>"streams-per-second" (SPS)</a:t>
            </a:r>
            <a:endParaRPr dirty="0"/>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a:t>
            </a:r>
            <a:r>
              <a:rPr lang="en-US" sz="3600" dirty="0"/>
              <a:t>Can </a:t>
            </a:r>
            <a:r>
              <a:rPr sz="3600" dirty="0"/>
              <a:t>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r>
              <a:rPr lang="en-US" sz="2400" dirty="0"/>
              <a:t> by visualizing </a:t>
            </a:r>
            <a:r>
              <a:rPr lang="en-US" sz="2400"/>
              <a:t>internal metrics</a:t>
            </a:r>
            <a:endParaRPr sz="2400" dirty="0"/>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10"/>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A5D8-C27F-EDCC-EAE9-D49C4EEC8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7E011-66C7-8359-D2CD-4CA7C1B4791C}"/>
              </a:ext>
            </a:extLst>
          </p:cNvPr>
          <p:cNvSpPr>
            <a:spLocks noGrp="1"/>
          </p:cNvSpPr>
          <p:nvPr>
            <p:ph type="title"/>
          </p:nvPr>
        </p:nvSpPr>
        <p:spPr/>
        <p:txBody>
          <a:bodyPr>
            <a:normAutofit/>
          </a:bodyPr>
          <a:lstStyle/>
          <a:p>
            <a:r>
              <a:rPr lang="en-US" dirty="0"/>
              <a:t>Agile relies on a variety of quality-assurance processes</a:t>
            </a:r>
          </a:p>
        </p:txBody>
      </p:sp>
      <p:sp>
        <p:nvSpPr>
          <p:cNvPr id="8" name="Content Placeholder 7">
            <a:extLst>
              <a:ext uri="{FF2B5EF4-FFF2-40B4-BE49-F238E27FC236}">
                <a16:creationId xmlns:a16="http://schemas.microsoft.com/office/drawing/2014/main" id="{9EB9B983-EF94-AA72-A239-02852A860781}"/>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10)</a:t>
            </a:r>
          </a:p>
          <a:p>
            <a:pPr lvl="1"/>
            <a:r>
              <a:rPr lang="en-US" b="0" i="0" u="none" strike="noStrike" kern="1200" dirty="0">
                <a:solidFill>
                  <a:srgbClr val="FF0000"/>
                </a:solidFill>
                <a:effectLst/>
                <a:latin typeface="+mn-lt"/>
                <a:ea typeface="+mn-ea"/>
                <a:cs typeface="+mn-cs"/>
              </a:rPr>
              <a:t>continuous integration</a:t>
            </a:r>
          </a:p>
          <a:p>
            <a:pPr lvl="1"/>
            <a:r>
              <a:rPr lang="en-US" b="0" i="0" u="none" strike="noStrike" kern="1200" dirty="0">
                <a:solidFill>
                  <a:srgbClr val="FF0000"/>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A3D1BA-0C44-A71B-B613-D7BCFDDDBED1}"/>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3" name="TextBox 2">
            <a:extLst>
              <a:ext uri="{FF2B5EF4-FFF2-40B4-BE49-F238E27FC236}">
                <a16:creationId xmlns:a16="http://schemas.microsoft.com/office/drawing/2014/main" id="{7162B89A-14E3-76F8-6128-6EE526538B71}"/>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pic>
        <p:nvPicPr>
          <p:cNvPr id="5" name="Image" descr="Image">
            <a:extLst>
              <a:ext uri="{FF2B5EF4-FFF2-40B4-BE49-F238E27FC236}">
                <a16:creationId xmlns:a16="http://schemas.microsoft.com/office/drawing/2014/main" id="{A95610DA-0386-064C-F4CA-82D8902EA755}"/>
              </a:ext>
            </a:extLst>
          </p:cNvPr>
          <p:cNvPicPr>
            <a:picLocks noChangeAspect="1"/>
          </p:cNvPicPr>
          <p:nvPr/>
        </p:nvPicPr>
        <p:blipFill>
          <a:blip r:embed="rId3"/>
          <a:stretch>
            <a:fillRect/>
          </a:stretch>
        </p:blipFill>
        <p:spPr>
          <a:xfrm>
            <a:off x="7290485" y="1928442"/>
            <a:ext cx="4474215" cy="2186358"/>
          </a:xfrm>
          <a:prstGeom prst="rect">
            <a:avLst/>
          </a:prstGeom>
          <a:ln w="12700">
            <a:miter lim="400000"/>
          </a:ln>
        </p:spPr>
      </p:pic>
      <p:grpSp>
        <p:nvGrpSpPr>
          <p:cNvPr id="6" name="0…………….">
            <a:extLst>
              <a:ext uri="{FF2B5EF4-FFF2-40B4-BE49-F238E27FC236}">
                <a16:creationId xmlns:a16="http://schemas.microsoft.com/office/drawing/2014/main" id="{AD0508B5-C892-C0BB-6CF5-B54B3314EBEE}"/>
              </a:ext>
            </a:extLst>
          </p:cNvPr>
          <p:cNvGrpSpPr/>
          <p:nvPr/>
        </p:nvGrpSpPr>
        <p:grpSpPr>
          <a:xfrm>
            <a:off x="1198605" y="2916194"/>
            <a:ext cx="5769966" cy="803189"/>
            <a:chOff x="-1" y="-1"/>
            <a:chExt cx="7797385" cy="7283374"/>
          </a:xfrm>
        </p:grpSpPr>
        <p:sp>
          <p:nvSpPr>
            <p:cNvPr id="7" name="Rectangle">
              <a:extLst>
                <a:ext uri="{FF2B5EF4-FFF2-40B4-BE49-F238E27FC236}">
                  <a16:creationId xmlns:a16="http://schemas.microsoft.com/office/drawing/2014/main" id="{7AD0E0B0-C723-3B16-6365-63F286AAC8F4}"/>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0…………….">
              <a:extLst>
                <a:ext uri="{FF2B5EF4-FFF2-40B4-BE49-F238E27FC236}">
                  <a16:creationId xmlns:a16="http://schemas.microsoft.com/office/drawing/2014/main" id="{079A8BC0-CD28-BB89-17D7-872322B760F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11" name="Arrow: Down 10">
            <a:extLst>
              <a:ext uri="{FF2B5EF4-FFF2-40B4-BE49-F238E27FC236}">
                <a16:creationId xmlns:a16="http://schemas.microsoft.com/office/drawing/2014/main" id="{5A6747DC-92BC-6705-9ECC-E3AA8FA1D56A}"/>
              </a:ext>
            </a:extLst>
          </p:cNvPr>
          <p:cNvSpPr/>
          <p:nvPr/>
        </p:nvSpPr>
        <p:spPr>
          <a:xfrm rot="16045263">
            <a:off x="477489" y="312134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629429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36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2286000" y="1868129"/>
            <a:ext cx="7620000" cy="4248151"/>
          </a:xfrm>
          <a:prstGeom prst="rect">
            <a:avLst/>
          </a:prstGeom>
          <a:ln w="12700">
            <a:miter lim="400000"/>
          </a:ln>
        </p:spPr>
      </p:pic>
      <p:sp>
        <p:nvSpPr>
          <p:cNvPr id="491" name="Screenshot: https://www.akitasoftware.com/blog-posts/plug-and-play-endpoint-views-for-metrics-errors"/>
          <p:cNvSpPr txBox="1"/>
          <p:nvPr/>
        </p:nvSpPr>
        <p:spPr>
          <a:xfrm>
            <a:off x="1244278" y="6394979"/>
            <a:ext cx="5002973"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Screenshot: </a:t>
            </a:r>
            <a:r>
              <a:rPr sz="900"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 (For </a:t>
            </a:r>
            <a:r>
              <a:rPr lang="en-US" dirty="0" err="1"/>
              <a:t>GameNite</a:t>
            </a:r>
            <a:r>
              <a:rPr lang="en-US" dirty="0"/>
              <a:t>)</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Continuous Delivery works with or without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lnSpcReduction="10000"/>
          </a:bodyPr>
          <a:lstStyle/>
          <a:p>
            <a:r>
              <a:rPr lang="en-US" dirty="0"/>
              <a:t>Test driven development (“Test first”) relies on </a:t>
            </a:r>
            <a:r>
              <a:rPr lang="en-US" dirty="0">
                <a:solidFill>
                  <a:srgbClr val="FF0000"/>
                </a:solidFill>
              </a:rPr>
              <a:t>larger test suites</a:t>
            </a:r>
          </a:p>
          <a:p>
            <a:pPr lvl="1"/>
            <a:r>
              <a:rPr lang="en-US" dirty="0"/>
              <a:t>Write and maintain tests per-feature (manual! hard!)</a:t>
            </a:r>
          </a:p>
          <a:p>
            <a:pPr lvl="1"/>
            <a:r>
              <a:rPr lang="en-US" dirty="0"/>
              <a:t>Unit tests help locate bugs (at unit level)</a:t>
            </a:r>
          </a:p>
          <a:p>
            <a:pPr lvl="1"/>
            <a:r>
              <a:rPr lang="en-US" dirty="0"/>
              <a:t>Integration/system tests also needed to locate interaction-related faults</a:t>
            </a:r>
          </a:p>
          <a:p>
            <a:r>
              <a:rPr lang="en-US" dirty="0"/>
              <a:t>Continuous delivery work with </a:t>
            </a:r>
            <a:r>
              <a:rPr lang="en-US" dirty="0">
                <a:solidFill>
                  <a:srgbClr val="FF0000"/>
                </a:solidFill>
              </a:rPr>
              <a:t>smaller test suites</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3E0F-1EDF-65F1-5725-02DBF9BB80D1}"/>
            </a:ext>
          </a:extLst>
        </p:cNvPr>
        <p:cNvGrpSpPr/>
        <p:nvPr/>
      </p:nvGrpSpPr>
      <p:grpSpPr>
        <a:xfrm>
          <a:off x="0" y="0"/>
          <a:ext cx="0" cy="0"/>
          <a:chOff x="0" y="0"/>
          <a:chExt cx="0" cy="0"/>
        </a:xfrm>
      </p:grpSpPr>
      <p:sp>
        <p:nvSpPr>
          <p:cNvPr id="170" name="Continuous Integration in Practice">
            <a:extLst>
              <a:ext uri="{FF2B5EF4-FFF2-40B4-BE49-F238E27FC236}">
                <a16:creationId xmlns:a16="http://schemas.microsoft.com/office/drawing/2014/main" id="{8E6673E1-9738-2C30-1FD8-F877EAA7650F}"/>
              </a:ext>
            </a:extLst>
          </p:cNvPr>
          <p:cNvSpPr txBox="1">
            <a:spLocks noGrp="1"/>
          </p:cNvSpPr>
          <p:nvPr>
            <p:ph type="title"/>
          </p:nvPr>
        </p:nvSpPr>
        <p:spPr>
          <a:xfrm>
            <a:off x="838200" y="0"/>
            <a:ext cx="10515600" cy="1325563"/>
          </a:xfrm>
          <a:prstGeom prst="rect">
            <a:avLst/>
          </a:prstGeom>
        </p:spPr>
        <p:txBody>
          <a:bodyPr/>
          <a:lstStyle/>
          <a:p>
            <a:r>
              <a:rPr lang="en-US" dirty="0"/>
              <a:t>CI at scale: Google Test Automation Platform - TAP (2020)</a:t>
            </a:r>
          </a:p>
        </p:txBody>
      </p:sp>
      <p:sp>
        <p:nvSpPr>
          <p:cNvPr id="171" name="Large scale example: Google TAP">
            <a:extLst>
              <a:ext uri="{FF2B5EF4-FFF2-40B4-BE49-F238E27FC236}">
                <a16:creationId xmlns:a16="http://schemas.microsoft.com/office/drawing/2014/main" id="{52A27D30-61BC-C57E-E0D5-2E6ECB3C2B67}"/>
              </a:ext>
            </a:extLst>
          </p:cNvPr>
          <p:cNvSpPr txBox="1">
            <a:spLocks noGrp="1"/>
          </p:cNvSpPr>
          <p:nvPr>
            <p:ph idx="1"/>
          </p:nvPr>
        </p:nvSpPr>
        <p:spPr>
          <a:xfrm>
            <a:off x="838200" y="1481905"/>
            <a:ext cx="7887346" cy="4351338"/>
          </a:xfrm>
          <a:prstGeom prst="rect">
            <a:avLst/>
          </a:prstGeom>
        </p:spPr>
        <p:txBody>
          <a:bodyPr>
            <a:normAutofit fontScale="92500"/>
          </a:bodyPr>
          <a:lstStyle/>
          <a:p>
            <a:r>
              <a:rPr lang="en-US" sz="2600" dirty="0"/>
              <a:t>Massive continuous build of entire Google codebase</a:t>
            </a:r>
          </a:p>
          <a:p>
            <a:pPr lvl="1"/>
            <a:r>
              <a:rPr lang="en-US" sz="2200" dirty="0"/>
              <a:t>in a dedicated data center</a:t>
            </a:r>
          </a:p>
          <a:p>
            <a:pPr lvl="1"/>
            <a:r>
              <a:rPr lang="en-US" sz="2400" dirty="0"/>
              <a:t>50,000 unique changes per-day, 4 billion test cases per-day</a:t>
            </a:r>
          </a:p>
          <a:p>
            <a:r>
              <a:rPr lang="en-US" dirty="0"/>
              <a:t>Engineers submit unit tests along with their changes</a:t>
            </a:r>
          </a:p>
          <a:p>
            <a:pPr lvl="1"/>
            <a:r>
              <a:rPr lang="en-US" dirty="0"/>
              <a:t>Block merge if they fail</a:t>
            </a:r>
          </a:p>
          <a:p>
            <a:r>
              <a:rPr lang="en-US" dirty="0"/>
              <a:t>If they pass, change is put in the codebase.</a:t>
            </a:r>
          </a:p>
          <a:p>
            <a:pPr lvl="1"/>
            <a:r>
              <a:rPr lang="en-US" dirty="0"/>
              <a:t>visible to entire company!</a:t>
            </a:r>
          </a:p>
          <a:p>
            <a:pPr lvl="1"/>
            <a:r>
              <a:rPr lang="en-US" dirty="0"/>
              <a:t>average wait time to this point: 11 minutes</a:t>
            </a:r>
          </a:p>
          <a:p>
            <a:r>
              <a:rPr lang="en-US" dirty="0"/>
              <a:t>Then (asynchronously) </a:t>
            </a:r>
            <a:r>
              <a:rPr sz="2600" dirty="0"/>
              <a:t>run all affected</a:t>
            </a:r>
            <a:r>
              <a:rPr lang="en-US" sz="2600" dirty="0"/>
              <a:t> integration</a:t>
            </a:r>
            <a:r>
              <a:rPr sz="2600" dirty="0"/>
              <a:t> tests</a:t>
            </a:r>
            <a:endParaRPr lang="en-US" sz="2600" dirty="0"/>
          </a:p>
          <a:p>
            <a:pPr lvl="1"/>
            <a:r>
              <a:rPr lang="en-US" sz="2200" dirty="0"/>
              <a:t>If any fail, change is sent back to a human on the submitter's team (the </a:t>
            </a:r>
            <a:r>
              <a:rPr sz="2200" dirty="0"/>
              <a:t>“build cop”</a:t>
            </a:r>
            <a:r>
              <a:rPr lang="en-US" sz="2200" dirty="0"/>
              <a:t>) who must act</a:t>
            </a:r>
            <a:r>
              <a:rPr sz="2200" dirty="0"/>
              <a:t> immediately to roll-back or fix</a:t>
            </a:r>
            <a:r>
              <a:rPr lang="en-US" sz="2600" dirty="0"/>
              <a:t>.</a:t>
            </a:r>
            <a:endParaRPr sz="2200" dirty="0"/>
          </a:p>
        </p:txBody>
      </p:sp>
      <p:sp>
        <p:nvSpPr>
          <p:cNvPr id="172" name="“Software Engineering at Google: Lessons Learned from Programming Over Time,” Wright, Winters and Manshreck, 2020 (O’Reilly)">
            <a:extLst>
              <a:ext uri="{FF2B5EF4-FFF2-40B4-BE49-F238E27FC236}">
                <a16:creationId xmlns:a16="http://schemas.microsoft.com/office/drawing/2014/main" id="{BFA74E2A-D80F-BCB1-51F8-5F6C8BF68172}"/>
              </a:ext>
            </a:extLst>
          </p:cNvPr>
          <p:cNvSpPr txBox="1"/>
          <p:nvPr/>
        </p:nvSpPr>
        <p:spPr>
          <a:xfrm>
            <a:off x="5568497" y="5989585"/>
            <a:ext cx="5572746" cy="777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pPr algn="l"/>
            <a:r>
              <a:rPr sz="1600" dirty="0">
                <a:latin typeface="+mn-lt"/>
              </a:rPr>
              <a:t>“Software Engineering at Google: Lessons Learned from Programming Over Time,” Wright, Winters and </a:t>
            </a:r>
            <a:r>
              <a:rPr sz="1600" dirty="0" err="1">
                <a:latin typeface="+mn-lt"/>
              </a:rPr>
              <a:t>Manshreck</a:t>
            </a:r>
            <a:r>
              <a:rPr sz="1600" dirty="0">
                <a:latin typeface="+mn-lt"/>
              </a:rPr>
              <a:t>, 2020 (O’Reilly)</a:t>
            </a:r>
            <a:r>
              <a:rPr lang="en-US" sz="1600" dirty="0">
                <a:latin typeface="+mn-lt"/>
              </a:rPr>
              <a:t>, pp. 494-497</a:t>
            </a:r>
            <a:endParaRPr sz="1600" dirty="0">
              <a:latin typeface="+mn-lt"/>
            </a:endParaRPr>
          </a:p>
        </p:txBody>
      </p:sp>
    </p:spTree>
    <p:extLst>
      <p:ext uri="{BB962C8B-B14F-4D97-AF65-F5344CB8AC3E}">
        <p14:creationId xmlns:p14="http://schemas.microsoft.com/office/powerpoint/2010/main" val="2512062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a:p>
            <a:r>
              <a:rPr lang="en-US" dirty="0"/>
              <a:t>Strategy: push many small changes to fractions of the user base.  ("split deployments")</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45</a:t>
            </a:fld>
            <a:endParaRPr lang="en-US"/>
          </a:p>
        </p:txBody>
      </p:sp>
    </p:spTree>
    <p:extLst>
      <p:ext uri="{BB962C8B-B14F-4D97-AF65-F5344CB8AC3E}">
        <p14:creationId xmlns:p14="http://schemas.microsoft.com/office/powerpoint/2010/main" val="3863011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dirty="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2" name="release branch"/>
          <p:cNvSpPr txBox="1"/>
          <p:nvPr/>
        </p:nvSpPr>
        <p:spPr>
          <a:xfrm>
            <a:off x="6471768" y="5070259"/>
            <a:ext cx="809515"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release branch</a:t>
            </a:r>
          </a:p>
        </p:txBody>
      </p:sp>
      <p:sp>
        <p:nvSpPr>
          <p:cNvPr id="373" name="Weekly"/>
          <p:cNvSpPr txBox="1"/>
          <p:nvPr/>
        </p:nvSpPr>
        <p:spPr>
          <a:xfrm>
            <a:off x="5370508" y="4674481"/>
            <a:ext cx="428001"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Weekly</a:t>
            </a:r>
          </a:p>
        </p:txBody>
      </p:sp>
      <p:sp>
        <p:nvSpPr>
          <p:cNvPr id="374" name="3 days"/>
          <p:cNvSpPr txBox="1"/>
          <p:nvPr/>
        </p:nvSpPr>
        <p:spPr>
          <a:xfrm>
            <a:off x="5997647" y="3937709"/>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3 days</a:t>
            </a:r>
          </a:p>
        </p:txBody>
      </p:sp>
      <p:sp>
        <p:nvSpPr>
          <p:cNvPr id="375" name="All changes from week…"/>
          <p:cNvSpPr txBox="1"/>
          <p:nvPr/>
        </p:nvSpPr>
        <p:spPr>
          <a:xfrm>
            <a:off x="3943808" y="4953038"/>
            <a:ext cx="1916613"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2800" i="1"/>
            </a:pPr>
            <a:r>
              <a:rPr sz="1400"/>
              <a:t>All changes from week</a:t>
            </a:r>
          </a:p>
          <a:p>
            <a:pPr algn="ctr" defTabSz="410765">
              <a:defRPr sz="2800" i="1"/>
            </a:pPr>
            <a:r>
              <a:rPr sz="140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r>
              <a:rPr sz="1400"/>
              <a:t>Release Branch</a:t>
            </a:r>
          </a:p>
        </p:txBody>
      </p:sp>
      <p:sp>
        <p:nvSpPr>
          <p:cNvPr id="378" name="4 days"/>
          <p:cNvSpPr txBox="1"/>
          <p:nvPr/>
        </p:nvSpPr>
        <p:spPr>
          <a:xfrm>
            <a:off x="7291065" y="3953090"/>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4 days</a:t>
            </a:r>
          </a:p>
        </p:txBody>
      </p:sp>
      <p:sp>
        <p:nvSpPr>
          <p:cNvPr id="379" name="All changes that survived stabilizing"/>
          <p:cNvSpPr txBox="1"/>
          <p:nvPr/>
        </p:nvSpPr>
        <p:spPr>
          <a:xfrm>
            <a:off x="8248043" y="3999257"/>
            <a:ext cx="2672654"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2800" i="1"/>
            </a:lvl1pPr>
          </a:lstStyle>
          <a:p>
            <a:r>
              <a:rPr sz="140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543038" y="6174110"/>
            <a:ext cx="2752355" cy="718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dirty="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6033843" y="2887502"/>
            <a:ext cx="5207322"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“When in doubt back out”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got merged into master, </a:t>
            </a:r>
          </a:p>
          <a:p>
            <a:pPr marL="342900" indent="-342900"/>
            <a:r>
              <a:rPr lang="en-US" dirty="0"/>
              <a:t>then once a week all changes from the past week were pulled into a release branch (often 10,000 changes per week)</a:t>
            </a:r>
          </a:p>
          <a:p>
            <a:pPr marL="342900" indent="-342900"/>
            <a:r>
              <a:rPr lang="en-US" dirty="0"/>
              <a:t>For 3 days they “stabilized” the release branch – find changes that are causing very bad behavior and back them out. (manual process!!)</a:t>
            </a:r>
          </a:p>
          <a:p>
            <a:pPr marL="342900" indent="-342900"/>
            <a:r>
              <a:rPr lang="en-US" dirty="0"/>
              <a:t>Then for the last 4 days of the week, every change that survived that stabilization got </a:t>
            </a:r>
            <a:r>
              <a:rPr lang="en-US" i="1" dirty="0"/>
              <a:t>individually pushed </a:t>
            </a:r>
            <a:r>
              <a:rPr lang="en-US" dirty="0"/>
              <a:t>to production batched so that this happens 3x/day.</a:t>
            </a:r>
          </a:p>
          <a:p>
            <a:pPr marL="342900" indent="-342900"/>
            <a:r>
              <a:rPr lang="en-US" dirty="0"/>
              <a:t>Important to do small deploys so that you could isolate bad changes.</a:t>
            </a:r>
          </a:p>
          <a:p>
            <a:pPr marL="342900" indent="-342900"/>
            <a:endParaRPr dirty="0"/>
          </a:p>
        </p:txBody>
      </p:sp>
    </p:spTree>
    <p:extLst>
      <p:ext uri="{BB962C8B-B14F-4D97-AF65-F5344CB8AC3E}">
        <p14:creationId xmlns:p14="http://schemas.microsoft.com/office/powerpoint/2010/main" val="1377391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dirty="0"/>
              <a:t>“Our main goal was to make sure that the new system made people’s experience better — or at least, didn’t make it worse. </a:t>
            </a:r>
            <a:br>
              <a:rPr sz="2750" dirty="0"/>
            </a:br>
            <a:r>
              <a:rPr sz="2750" dirty="0"/>
              <a:t>After a year of planning and development, over the course of three days </a:t>
            </a:r>
            <a:r>
              <a:rPr sz="2750" b="1" dirty="0"/>
              <a:t>we enabled</a:t>
            </a:r>
            <a:r>
              <a:rPr sz="2750" dirty="0"/>
              <a:t> </a:t>
            </a:r>
            <a:r>
              <a:rPr sz="2750" b="1" dirty="0"/>
              <a:t>100% of our production web servers to run code deployed directly from master</a:t>
            </a:r>
            <a:r>
              <a:rPr sz="2750" dirty="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5</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2095706" y="6485514"/>
            <a:ext cx="808593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1200" dirty="0">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165655" y="3479563"/>
            <a:ext cx="4058921" cy="3005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92100">
              <a:defRPr>
                <a:solidFill>
                  <a:srgbClr val="000000"/>
                </a:solidFill>
                <a:latin typeface="+mj-lt"/>
                <a:ea typeface="+mj-ea"/>
                <a:cs typeface="+mj-cs"/>
                <a:sym typeface="Helvetica Neue"/>
              </a:defRPr>
            </a:pPr>
            <a:r>
              <a:rPr sz="1200" dirty="0"/>
              <a:t>“That morning, a software bug in an update to the </a:t>
            </a:r>
            <a:r>
              <a:rPr sz="1200" dirty="0" err="1"/>
              <a:t>DynamicSource</a:t>
            </a:r>
            <a:r>
              <a:rPr sz="1200" dirty="0"/>
              <a:t> tool caused it to provide seriously undervalued weights for the airplanes.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The Alaska 737 captain said the data was on the order of 20,000 to 30,000 pounds light. With the total weight of those jets at 150,000 to 170,000 pounds, the error was enough to skew the engine thrust and speed settings.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Both planes headed down the runway with less power and at lower speed than they should have. And with the jets judged lighter than they actually were, the pilots rotated too early</a:t>
            </a:r>
            <a:br>
              <a:rPr sz="1200" dirty="0"/>
            </a:br>
            <a:br>
              <a:rPr sz="1200" dirty="0"/>
            </a:br>
            <a:r>
              <a:rPr sz="1200" dirty="0"/>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1538486"/>
            <a:ext cx="4826001" cy="18542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4643398" y="2966643"/>
            <a:ext cx="4058921" cy="343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28600">
              <a:spcBef>
                <a:spcPts val="1200"/>
              </a:spcBef>
              <a:defRPr>
                <a:solidFill>
                  <a:srgbClr val="191919"/>
                </a:solidFill>
              </a:defRPr>
            </a:pPr>
            <a:r>
              <a:rPr sz="1200" dirty="0"/>
              <a:t>… “A quick interim fix proved easy: When operations staff turned off the automatic uplink of the data to the aircraft and switched to manual requests “we didn’t have the bug anymore.”</a:t>
            </a:r>
          </a:p>
          <a:p>
            <a:pPr algn="just" defTabSz="228600">
              <a:spcBef>
                <a:spcPts val="1200"/>
              </a:spcBef>
              <a:defRPr>
                <a:solidFill>
                  <a:srgbClr val="191919"/>
                </a:solidFill>
              </a:defRPr>
            </a:pPr>
            <a:r>
              <a:rPr sz="1200" dirty="0"/>
              <a:t>Peyton said his team also checked the integrity of the calculation itself before lifting the stoppage. All that was accomplished in 20 minutes.</a:t>
            </a:r>
          </a:p>
          <a:p>
            <a:pPr algn="just" defTabSz="228600">
              <a:spcBef>
                <a:spcPts val="1200"/>
              </a:spcBef>
              <a:defRPr>
                <a:solidFill>
                  <a:srgbClr val="191919"/>
                </a:solidFill>
              </a:defRPr>
            </a:pPr>
            <a:r>
              <a:rPr sz="1200" dirty="0"/>
              <a:t>The software code was permanently repaired about five hours later.</a:t>
            </a:r>
          </a:p>
          <a:p>
            <a:pPr algn="just" defTabSz="228600">
              <a:defRPr>
                <a:solidFill>
                  <a:srgbClr val="191919"/>
                </a:solidFill>
              </a:defRPr>
            </a:pPr>
            <a:endParaRPr sz="1200" dirty="0"/>
          </a:p>
          <a:p>
            <a:pPr algn="just" defTabSz="228600">
              <a:spcBef>
                <a:spcPts val="1200"/>
              </a:spcBef>
              <a:defRPr>
                <a:solidFill>
                  <a:srgbClr val="191919"/>
                </a:solidFill>
              </a:defRPr>
            </a:pPr>
            <a:r>
              <a:rPr sz="1200" dirty="0"/>
              <a:t>Peyton added that even though the update to the </a:t>
            </a:r>
            <a:r>
              <a:rPr sz="1200" dirty="0" err="1"/>
              <a:t>DynamicSource</a:t>
            </a:r>
            <a:r>
              <a:rPr sz="1200" dirty="0"/>
              <a:t> software had been tested over an extended period, the bug was missed because it only presented when many aircraft at the same time were using the system.</a:t>
            </a:r>
          </a:p>
          <a:p>
            <a:pPr algn="just" defTabSz="228600">
              <a:spcBef>
                <a:spcPts val="1200"/>
              </a:spcBef>
              <a:defRPr>
                <a:solidFill>
                  <a:srgbClr val="191919"/>
                </a:solidFill>
              </a:defRPr>
            </a:pPr>
            <a:r>
              <a:rPr sz="1200" dirty="0"/>
              <a:t>Subsequently, a test of the software under high demand was developed.”</a:t>
            </a:r>
          </a:p>
        </p:txBody>
      </p:sp>
      <p:sp>
        <p:nvSpPr>
          <p:cNvPr id="14" name="TextBox 13">
            <a:extLst>
              <a:ext uri="{FF2B5EF4-FFF2-40B4-BE49-F238E27FC236}">
                <a16:creationId xmlns:a16="http://schemas.microsoft.com/office/drawing/2014/main" id="{03652842-668A-AAFA-CBA8-103023148240}"/>
              </a:ext>
            </a:extLst>
          </p:cNvPr>
          <p:cNvSpPr txBox="1"/>
          <p:nvPr/>
        </p:nvSpPr>
        <p:spPr>
          <a:xfrm>
            <a:off x="11201400" y="262128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 tIns="22860" rIns="45720" bIns="22860" numCol="1" spcCol="0" rtlCol="0" fromWordArt="0" anchor="ctr" anchorCtr="0" forceAA="0" compatLnSpc="1">
            <a:prstTxWarp prst="textNoShape">
              <a:avLst/>
            </a:prstTxWarp>
            <a:noAutofit/>
          </a:bodyPr>
          <a:lstStyle/>
          <a:p>
            <a:pPr algn="l"/>
            <a:endParaRPr lang="en-US" sz="900" dirty="0">
              <a:solidFill>
                <a:schemeClr val="tx1"/>
              </a:solidFill>
            </a:endParaRPr>
          </a:p>
        </p:txBody>
      </p:sp>
      <p:grpSp>
        <p:nvGrpSpPr>
          <p:cNvPr id="2" name="Group 1">
            <a:extLst>
              <a:ext uri="{FF2B5EF4-FFF2-40B4-BE49-F238E27FC236}">
                <a16:creationId xmlns:a16="http://schemas.microsoft.com/office/drawing/2014/main" id="{491A9274-1915-948F-1042-ECC2B9D3A19B}"/>
              </a:ext>
            </a:extLst>
          </p:cNvPr>
          <p:cNvGrpSpPr/>
          <p:nvPr/>
        </p:nvGrpSpPr>
        <p:grpSpPr>
          <a:xfrm>
            <a:off x="8867974" y="1762006"/>
            <a:ext cx="3326130" cy="2794581"/>
            <a:chOff x="4369275" y="3006945"/>
            <a:chExt cx="3326130" cy="2794581"/>
          </a:xfrm>
        </p:grpSpPr>
        <p:sp>
          <p:nvSpPr>
            <p:cNvPr id="13" name="TextBox 12">
              <a:extLst>
                <a:ext uri="{FF2B5EF4-FFF2-40B4-BE49-F238E27FC236}">
                  <a16:creationId xmlns:a16="http://schemas.microsoft.com/office/drawing/2014/main" id="{F48AA52F-2F6F-AE80-E8F0-BD423B95BEC9}"/>
                </a:ext>
              </a:extLst>
            </p:cNvPr>
            <p:cNvSpPr txBox="1"/>
            <p:nvPr/>
          </p:nvSpPr>
          <p:spPr>
            <a:xfrm>
              <a:off x="4513975" y="5586082"/>
              <a:ext cx="3154680" cy="21544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800" dirty="0">
                  <a:solidFill>
                    <a:srgbClr val="0F1419"/>
                  </a:solidFill>
                  <a:latin typeface="Aptos" panose="020B0004020202020204" pitchFamily="34" charset="0"/>
                </a:rPr>
                <a:t>Photo: </a:t>
              </a:r>
              <a:r>
                <a:rPr lang="en-US" sz="800" dirty="0" err="1">
                  <a:solidFill>
                    <a:srgbClr val="0F1419"/>
                  </a:solidFill>
                  <a:latin typeface="Aptos" panose="020B0004020202020204" pitchFamily="34" charset="0"/>
                </a:rPr>
                <a:t>saiters_photography</a:t>
              </a:r>
              <a:r>
                <a:rPr lang="en-US" sz="800" dirty="0">
                  <a:solidFill>
                    <a:srgbClr val="0F1419"/>
                  </a:solidFill>
                  <a:latin typeface="Aptos" panose="020B0004020202020204" pitchFamily="34" charset="0"/>
                </a:rPr>
                <a:t> (IG, different plane/</a:t>
              </a:r>
              <a:r>
                <a:rPr lang="en-US" sz="800" dirty="0" err="1">
                  <a:solidFill>
                    <a:srgbClr val="0F1419"/>
                  </a:solidFill>
                  <a:latin typeface="Aptos" panose="020B0004020202020204" pitchFamily="34" charset="0"/>
                </a:rPr>
                <a:t>airpot</a:t>
              </a:r>
              <a:r>
                <a:rPr lang="en-US" sz="800" dirty="0">
                  <a:solidFill>
                    <a:srgbClr val="0F1419"/>
                  </a:solidFill>
                  <a:latin typeface="Aptos" panose="020B0004020202020204" pitchFamily="34" charset="0"/>
                </a:rPr>
                <a:t>)</a:t>
              </a:r>
              <a:endParaRPr lang="en-US" sz="800" dirty="0"/>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75" y="3006945"/>
              <a:ext cx="3326130" cy="2514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95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defRPr sz="3800">
                <a:solidFill>
                  <a:srgbClr val="333333"/>
                </a:solidFill>
              </a:defRPr>
            </a:lvl1pPr>
          </a:lstStyle>
          <a:p>
            <a:r>
              <a:rPr sz="1900" dirty="0"/>
              <a:t>“In the week before go-live, a Knight engineer manually deployed the new RLP code in SMARS to its 8 servers. However, he made </a:t>
            </a:r>
            <a:r>
              <a:rPr sz="1900" dirty="0">
                <a:highlight>
                  <a:srgbClr val="FFFF00"/>
                </a:highlight>
              </a:rPr>
              <a:t>a mistake and did not copy the new code to one of the servers. </a:t>
            </a:r>
            <a:r>
              <a:rPr sz="1900" dirty="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prstGeom prst="rect">
            <a:avLst/>
          </a:prstGeom>
        </p:spPr>
        <p:txBody>
          <a:bodyPr>
            <a:normAutofit/>
          </a:bodyPr>
          <a:lstStyle/>
          <a:p>
            <a:r>
              <a:rPr sz="3300" dirty="0"/>
              <a:t>By now, you should be able to…</a:t>
            </a:r>
          </a:p>
          <a:p>
            <a:pPr lvl="1">
              <a:buFont typeface="Arial" panose="020B0604020202020204" pitchFamily="34" charset="0"/>
              <a:buChar char="•"/>
            </a:pPr>
            <a:r>
              <a:rPr lang="en-US" sz="2700" dirty="0"/>
              <a:t>Describe how continuous integration helps to catch errors sooner in the software lifecycle</a:t>
            </a:r>
          </a:p>
          <a:p>
            <a:pPr lvl="1">
              <a:buFont typeface="Arial" panose="020B0604020202020204" pitchFamily="34" charset="0"/>
              <a:buChar char="•"/>
            </a:pPr>
            <a:r>
              <a:rPr lang="en-US" sz="2700" dirty="0"/>
              <a:t>Describe strategies for performing quality-assurance on software as and after it is delivered</a:t>
            </a:r>
          </a:p>
          <a:p>
            <a:pPr lvl="1"/>
            <a:r>
              <a:rPr lang="en-US" sz="2700" dirty="0"/>
              <a:t>Understand how continuous delivery can work with or without TDD (test driven development) as a quality assurance strategy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noAutofit/>
          </a:bodyPr>
          <a:lstStyle/>
          <a:p>
            <a:r>
              <a:rPr lang="en-US" dirty="0"/>
              <a:t>CI/CD practices improve code quality and dev velocity</a:t>
            </a:r>
            <a:endParaRPr dirty="0"/>
          </a:p>
        </p:txBody>
      </p:sp>
      <p:sp>
        <p:nvSpPr>
          <p:cNvPr id="40" name="Improving quality &amp; velocity with frequent, fast feedback loops"/>
          <p:cNvSpPr txBox="1">
            <a:spLocks noGrp="1"/>
          </p:cNvSpPr>
          <p:nvPr>
            <p:ph idx="1"/>
          </p:nvPr>
        </p:nvSpPr>
        <p:spPr>
          <a:prstGeom prst="rect">
            <a:avLst/>
          </a:prstGeom>
        </p:spPr>
        <p:txBody>
          <a:bodyPr>
            <a:normAutofit/>
          </a:bodyPr>
          <a:lstStyle/>
          <a:p>
            <a:pPr marL="400050" indent="-342900"/>
            <a:r>
              <a:rPr lang="en-US" sz="3100" dirty="0"/>
              <a:t>Continuous integration: use </a:t>
            </a:r>
            <a:r>
              <a:rPr lang="en-US" sz="3100" dirty="0">
                <a:solidFill>
                  <a:srgbClr val="FF0000"/>
                </a:solidFill>
              </a:rPr>
              <a:t>automated systems</a:t>
            </a:r>
            <a:r>
              <a:rPr lang="en-US" sz="3100" dirty="0"/>
              <a:t> to perform and monitor frequent </a:t>
            </a:r>
            <a:r>
              <a:rPr lang="en-US" sz="3100" dirty="0">
                <a:solidFill>
                  <a:srgbClr val="FF0000"/>
                </a:solidFill>
              </a:rPr>
              <a:t>integrations with entire codebase</a:t>
            </a:r>
            <a:r>
              <a:rPr lang="en-US" sz="3100" dirty="0"/>
              <a:t>, running integration-scale tests</a:t>
            </a:r>
          </a:p>
          <a:p>
            <a:pPr marL="400050" indent="-342900"/>
            <a:r>
              <a:rPr lang="en-US" sz="3100" dirty="0"/>
              <a:t>Continuous delivery: use automated systems to perform frequent, </a:t>
            </a:r>
            <a:r>
              <a:rPr lang="en-US" sz="3100" dirty="0">
                <a:solidFill>
                  <a:srgbClr val="FF0000"/>
                </a:solidFill>
              </a:rPr>
              <a:t>controlled delivery of product</a:t>
            </a:r>
            <a:r>
              <a:rPr lang="en-US" sz="3100" dirty="0"/>
              <a:t> (often to a small fraction of the user base), with automated monitoring to detect remaining defects quickly. </a:t>
            </a:r>
            <a:endParaRPr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81EA0B-0414-B03D-23DC-5589621D4960}"/>
              </a:ext>
            </a:extLst>
          </p:cNvPr>
          <p:cNvSpPr>
            <a:spLocks noGrp="1"/>
          </p:cNvSpPr>
          <p:nvPr>
            <p:ph type="title"/>
          </p:nvPr>
        </p:nvSpPr>
        <p:spPr/>
        <p:txBody>
          <a:bodyPr/>
          <a:lstStyle/>
          <a:p>
            <a:r>
              <a:rPr lang="en-US" dirty="0"/>
              <a:t>12.1: Continuous Integration</a:t>
            </a:r>
          </a:p>
        </p:txBody>
      </p:sp>
      <p:sp>
        <p:nvSpPr>
          <p:cNvPr id="4" name="Slide Number Placeholder 3">
            <a:extLst>
              <a:ext uri="{FF2B5EF4-FFF2-40B4-BE49-F238E27FC236}">
                <a16:creationId xmlns:a16="http://schemas.microsoft.com/office/drawing/2014/main" id="{0BDC2020-41E4-3327-0233-63411976897F}"/>
              </a:ext>
            </a:extLst>
          </p:cNvPr>
          <p:cNvSpPr>
            <a:spLocks noGrp="1"/>
          </p:cNvSpPr>
          <p:nvPr>
            <p:ph type="sldNum" sz="quarter" idx="12"/>
          </p:nvPr>
        </p:nvSpPr>
        <p:spPr/>
        <p:txBody>
          <a:bodyPr/>
          <a:lstStyle/>
          <a:p>
            <a:fld id="{20F37917-FD3A-4669-9018-DA04BCDD3D75}" type="slidenum">
              <a:rPr lang="en-US" smtClean="0"/>
              <a:t>7</a:t>
            </a:fld>
            <a:endParaRPr lang="en-US"/>
          </a:p>
        </p:txBody>
      </p:sp>
    </p:spTree>
    <p:extLst>
      <p:ext uri="{BB962C8B-B14F-4D97-AF65-F5344CB8AC3E}">
        <p14:creationId xmlns:p14="http://schemas.microsoft.com/office/powerpoint/2010/main" val="291999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idx="1"/>
          </p:nvPr>
        </p:nvSpPr>
        <p:spPr>
          <a:prstGeom prst="rect">
            <a:avLst/>
          </a:prstGeom>
        </p:spPr>
        <p:txBody>
          <a:bodyPr/>
          <a:lstStyle/>
          <a:p>
            <a:pPr lvl="1">
              <a:buSzPct val="100000"/>
              <a:buFont typeface="Arial" panose="020B0604020202020204" pitchFamily="34" charset="0"/>
              <a:buChar char="•"/>
            </a:pPr>
            <a:r>
              <a:rPr lang="en-US" dirty="0"/>
              <a:t>Given: </a:t>
            </a:r>
            <a:r>
              <a:rPr dirty="0"/>
              <a:t>Our systems involve many components, some of which might even be in different version control repositories</a:t>
            </a:r>
          </a:p>
          <a:p>
            <a:pPr lvl="1">
              <a:buSzPct val="100000"/>
              <a:buFont typeface="Arial" panose="020B0604020202020204" pitchFamily="34" charset="0"/>
              <a:buChar char="•"/>
            </a:pPr>
            <a:r>
              <a:rPr lang="en-US" dirty="0"/>
              <a:t>Consider: </a:t>
            </a:r>
            <a:r>
              <a:rPr dirty="0"/>
              <a:t>How does a developer get feedback on their (local) change?</a:t>
            </a:r>
          </a:p>
        </p:txBody>
      </p:sp>
      <p:pic>
        <p:nvPicPr>
          <p:cNvPr id="61" name="Image" descr="Image"/>
          <p:cNvPicPr>
            <a:picLocks noChangeAspect="1"/>
          </p:cNvPicPr>
          <p:nvPr/>
        </p:nvPicPr>
        <p:blipFill>
          <a:blip r:embed="rId3"/>
          <a:stretch>
            <a:fillRect/>
          </a:stretch>
        </p:blipFill>
        <p:spPr>
          <a:xfrm>
            <a:off x="1009881" y="2905652"/>
            <a:ext cx="9549586" cy="3970249"/>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lang="en-US" dirty="0"/>
              <a:t>A </a:t>
            </a:r>
            <a:r>
              <a:rPr dirty="0"/>
              <a:t>CI </a:t>
            </a:r>
            <a:r>
              <a:rPr lang="en-US" dirty="0"/>
              <a:t>process </a:t>
            </a:r>
            <a:r>
              <a:rPr dirty="0"/>
              <a:t>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C7124435-FDEA-BCFC-448E-77D0737D3521}"/>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F00A3883-5B89-D764-927D-CC899260FF74}"/>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122F5E53-627A-D327-A3D9-68DA2ADC923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1E5B161-DEC8-6171-66BC-DE2EB85F8950}"/>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04E40912-96FE-BA60-255C-1E26CEBAC4A7}"/>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ADBE5942-5440-5BCD-6E9A-F0E6C6739E0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663230" y="1595463"/>
            <a:ext cx="1022074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89BA721B-B8D9-6D56-6ED2-D51FD79289E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35F6BAC7-F4D6-FD0C-0A8A-6624B04F8F8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cSld>
  <p:clrMapOvr>
    <a:masterClrMapping/>
  </p:clrMapOvr>
</p:sld>
</file>

<file path=ppt/theme/theme1.xml><?xml version="1.0" encoding="utf-8"?>
<a:theme xmlns:a="http://schemas.openxmlformats.org/drawingml/2006/main" name="CS 4530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13155</TotalTime>
  <Words>11090</Words>
  <Application>Microsoft Office PowerPoint</Application>
  <PresentationFormat>Widescreen</PresentationFormat>
  <Paragraphs>637</Paragraphs>
  <Slides>53</Slides>
  <Notes>46</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Helvetica</vt:lpstr>
      <vt:lpstr>Calibri</vt:lpstr>
      <vt:lpstr>Verdana</vt:lpstr>
      <vt:lpstr>Wingdings</vt:lpstr>
      <vt:lpstr>Aptos</vt:lpstr>
      <vt:lpstr>CS 4530 Theme</vt:lpstr>
      <vt:lpstr>CS 4530: Fundamentals of Software Engineering Module 12: Continuous Development</vt:lpstr>
      <vt:lpstr>Learning objectives for this lesson</vt:lpstr>
      <vt:lpstr>Review: The Agile Model Reduces Risk by Embracing Change (~2000)</vt:lpstr>
      <vt:lpstr>Agile relies on a variety of quality-assurance processes</vt:lpstr>
      <vt:lpstr>Example: Some bugs slip through testing, even in highly-regulated industries</vt:lpstr>
      <vt:lpstr>CI/CD practices improve code quality and dev velocity</vt:lpstr>
      <vt:lpstr>12.1: Continuous Integration</vt:lpstr>
      <vt:lpstr>Continuous Integration (CI) provides global feedback on local changes</vt:lpstr>
      <vt:lpstr>A CI process is a software pipeline</vt:lpstr>
      <vt:lpstr>CI may be triggered by commits, pull requests, or other actions</vt:lpstr>
      <vt:lpstr>Automating Feedback Loops is Powerful</vt:lpstr>
      <vt:lpstr>Continuous Integration Pipeline is Highly Configurable</vt:lpstr>
      <vt:lpstr>CI In Practice: Autograder</vt:lpstr>
      <vt:lpstr>CI processes are run often enough to reduce debugging effort</vt:lpstr>
      <vt:lpstr>CI pipelines can automate performance testing</vt:lpstr>
      <vt:lpstr>CI pipelines can automate benchmarking</vt:lpstr>
      <vt:lpstr>Attributes of effective CI processes</vt:lpstr>
      <vt:lpstr>Challenges and Solutions for Repeatable Builds</vt:lpstr>
      <vt:lpstr>Build Systems Orchestrate Software Engineering Tasks</vt:lpstr>
      <vt:lpstr>Dependency Managers Organize External Dependencies</vt:lpstr>
      <vt:lpstr>Specify and Depend on Package Versions with Care</vt:lpstr>
      <vt:lpstr>Continuous Integration Service Models</vt:lpstr>
      <vt:lpstr>12.2 Continuous Delivery</vt:lpstr>
      <vt:lpstr>Continuous Delivery is about deciding which new features to deliver, and when</vt:lpstr>
      <vt:lpstr>Continuous Delivery is about deciding which new features to deliver, and when</vt:lpstr>
      <vt:lpstr>A continuous-delivery process is also a software pipeline</vt:lpstr>
      <vt:lpstr>Continuous Delivery does not mean Immediate Delivery</vt:lpstr>
      <vt:lpstr>Ways to mitigate deployment risks</vt:lpstr>
      <vt:lpstr>Build a staging environment to qualify features for delivery</vt:lpstr>
      <vt:lpstr>Split Deployments Mitigate Risk</vt:lpstr>
      <vt:lpstr>Post-delivery monitoring mitigates risk</vt:lpstr>
      <vt:lpstr>Continuous Delivery Tools</vt:lpstr>
      <vt:lpstr>Continuous Delivery Relies on Infrastructure As Code</vt:lpstr>
      <vt:lpstr>Infrastructure as Code represents complex infrastructure in “recipes”</vt:lpstr>
      <vt:lpstr>Tools for Monitoring Deployments</vt:lpstr>
      <vt:lpstr>Monitoring can help identify operational issues</vt:lpstr>
      <vt:lpstr>Continuous Delivery Tools Can Take Automated Actions</vt:lpstr>
      <vt:lpstr>Monitoring Services Can Take Automated Actions</vt:lpstr>
      <vt:lpstr>From Monitoring to Observability</vt:lpstr>
      <vt:lpstr>New Tools allow Observability inside of Apps, Too</vt:lpstr>
      <vt:lpstr>Beware of Metrics</vt:lpstr>
      <vt:lpstr>How should we allocate our testing resources? (For GameNite)</vt:lpstr>
      <vt:lpstr>Continuous Delivery works with or without  TDD</vt:lpstr>
      <vt:lpstr>CI at scale: Google Test Automation Platform - TAP (2020)</vt:lpstr>
      <vt:lpstr>Facebook: "Move fast and break things"</vt:lpstr>
      <vt:lpstr>Deployment Example: Facebook.com</vt:lpstr>
      <vt:lpstr>Facebook used to have an elaborate system of branches </vt:lpstr>
      <vt:lpstr>Deployment Example</vt:lpstr>
      <vt:lpstr>Post-2016: truly continuous releases from master branch</vt:lpstr>
      <vt:lpstr>Post-2016: Truly Continuous Releases from Master Branch (excerpts from blog post)</vt:lpstr>
      <vt:lpstr>What not to do: Failed Deployment at Knight Capital</vt:lpstr>
      <vt:lpstr>What could Knight capital have done better?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Bhutta, Adeel</cp:lastModifiedBy>
  <cp:revision>165</cp:revision>
  <dcterms:created xsi:type="dcterms:W3CDTF">2021-01-07T15:19:22Z</dcterms:created>
  <dcterms:modified xsi:type="dcterms:W3CDTF">2026-05-22T14:19:56Z</dcterms:modified>
</cp:coreProperties>
</file>